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  <p:sldMasterId id="2147483783" r:id="rId2"/>
  </p:sldMasterIdLst>
  <p:notesMasterIdLst>
    <p:notesMasterId r:id="rId88"/>
  </p:notesMasterIdLst>
  <p:sldIdLst>
    <p:sldId id="1076" r:id="rId3"/>
    <p:sldId id="1077" r:id="rId4"/>
    <p:sldId id="1078" r:id="rId5"/>
    <p:sldId id="1081" r:id="rId6"/>
    <p:sldId id="1082" r:id="rId7"/>
    <p:sldId id="1086" r:id="rId8"/>
    <p:sldId id="926" r:id="rId9"/>
    <p:sldId id="993" r:id="rId10"/>
    <p:sldId id="878" r:id="rId11"/>
    <p:sldId id="1055" r:id="rId12"/>
    <p:sldId id="1056" r:id="rId13"/>
    <p:sldId id="955" r:id="rId14"/>
    <p:sldId id="1103" r:id="rId15"/>
    <p:sldId id="1104" r:id="rId16"/>
    <p:sldId id="1105" r:id="rId17"/>
    <p:sldId id="365" r:id="rId18"/>
    <p:sldId id="1019" r:id="rId19"/>
    <p:sldId id="350" r:id="rId20"/>
    <p:sldId id="1020" r:id="rId21"/>
    <p:sldId id="1022" r:id="rId22"/>
    <p:sldId id="270" r:id="rId23"/>
    <p:sldId id="367" r:id="rId24"/>
    <p:sldId id="904" r:id="rId25"/>
    <p:sldId id="279" r:id="rId26"/>
    <p:sldId id="987" r:id="rId27"/>
    <p:sldId id="893" r:id="rId28"/>
    <p:sldId id="1061" r:id="rId29"/>
    <p:sldId id="894" r:id="rId30"/>
    <p:sldId id="354" r:id="rId31"/>
    <p:sldId id="314" r:id="rId32"/>
    <p:sldId id="355" r:id="rId33"/>
    <p:sldId id="1005" r:id="rId34"/>
    <p:sldId id="356" r:id="rId35"/>
    <p:sldId id="1027" r:id="rId36"/>
    <p:sldId id="359" r:id="rId37"/>
    <p:sldId id="1028" r:id="rId38"/>
    <p:sldId id="360" r:id="rId39"/>
    <p:sldId id="1030" r:id="rId40"/>
    <p:sldId id="361" r:id="rId41"/>
    <p:sldId id="1031" r:id="rId42"/>
    <p:sldId id="306" r:id="rId43"/>
    <p:sldId id="895" r:id="rId44"/>
    <p:sldId id="896" r:id="rId45"/>
    <p:sldId id="897" r:id="rId46"/>
    <p:sldId id="1101" r:id="rId47"/>
    <p:sldId id="1038" r:id="rId48"/>
    <p:sldId id="898" r:id="rId49"/>
    <p:sldId id="889" r:id="rId50"/>
    <p:sldId id="890" r:id="rId51"/>
    <p:sldId id="988" r:id="rId52"/>
    <p:sldId id="954" r:id="rId53"/>
    <p:sldId id="957" r:id="rId54"/>
    <p:sldId id="1040" r:id="rId55"/>
    <p:sldId id="1062" r:id="rId56"/>
    <p:sldId id="959" r:id="rId57"/>
    <p:sldId id="960" r:id="rId58"/>
    <p:sldId id="961" r:id="rId59"/>
    <p:sldId id="1041" r:id="rId60"/>
    <p:sldId id="1102" r:id="rId61"/>
    <p:sldId id="962" r:id="rId62"/>
    <p:sldId id="963" r:id="rId63"/>
    <p:sldId id="967" r:id="rId64"/>
    <p:sldId id="965" r:id="rId65"/>
    <p:sldId id="971" r:id="rId66"/>
    <p:sldId id="969" r:id="rId67"/>
    <p:sldId id="968" r:id="rId68"/>
    <p:sldId id="997" r:id="rId69"/>
    <p:sldId id="989" r:id="rId70"/>
    <p:sldId id="1063" r:id="rId71"/>
    <p:sldId id="1075" r:id="rId72"/>
    <p:sldId id="976" r:id="rId73"/>
    <p:sldId id="1054" r:id="rId74"/>
    <p:sldId id="983" r:id="rId75"/>
    <p:sldId id="974" r:id="rId76"/>
    <p:sldId id="1046" r:id="rId77"/>
    <p:sldId id="975" r:id="rId78"/>
    <p:sldId id="1049" r:id="rId79"/>
    <p:sldId id="1097" r:id="rId80"/>
    <p:sldId id="973" r:id="rId81"/>
    <p:sldId id="1048" r:id="rId82"/>
    <p:sldId id="991" r:id="rId83"/>
    <p:sldId id="1098" r:id="rId84"/>
    <p:sldId id="1099" r:id="rId85"/>
    <p:sldId id="1100" r:id="rId86"/>
    <p:sldId id="1096" r:id="rId87"/>
  </p:sldIdLst>
  <p:sldSz cx="12192000" cy="6858000"/>
  <p:notesSz cx="6813550" cy="98250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F5DFFA-EDD8-42E4-9993-BECC2458256A}">
          <p14:sldIdLst>
            <p14:sldId id="1076"/>
            <p14:sldId id="1077"/>
            <p14:sldId id="1078"/>
            <p14:sldId id="1081"/>
            <p14:sldId id="1082"/>
            <p14:sldId id="1086"/>
            <p14:sldId id="926"/>
            <p14:sldId id="993"/>
            <p14:sldId id="878"/>
            <p14:sldId id="1055"/>
            <p14:sldId id="1056"/>
            <p14:sldId id="955"/>
          </p14:sldIdLst>
        </p14:section>
        <p14:section name="rw+sg" id="{E44CC018-105D-4E3C-814B-BF70DBE5329C}">
          <p14:sldIdLst>
            <p14:sldId id="1103"/>
            <p14:sldId id="1104"/>
            <p14:sldId id="1105"/>
            <p14:sldId id="365"/>
            <p14:sldId id="1019"/>
            <p14:sldId id="350"/>
            <p14:sldId id="1020"/>
            <p14:sldId id="1022"/>
            <p14:sldId id="270"/>
            <p14:sldId id="367"/>
            <p14:sldId id="904"/>
            <p14:sldId id="279"/>
            <p14:sldId id="987"/>
          </p14:sldIdLst>
        </p14:section>
        <p14:section name="netmf" id="{0C32D1F4-DA78-48E2-90E0-29F752F217C9}">
          <p14:sldIdLst>
            <p14:sldId id="893"/>
            <p14:sldId id="1061"/>
            <p14:sldId id="894"/>
            <p14:sldId id="354"/>
            <p14:sldId id="314"/>
            <p14:sldId id="355"/>
            <p14:sldId id="1005"/>
            <p14:sldId id="356"/>
            <p14:sldId id="1027"/>
            <p14:sldId id="359"/>
            <p14:sldId id="1028"/>
            <p14:sldId id="360"/>
            <p14:sldId id="1030"/>
            <p14:sldId id="361"/>
            <p14:sldId id="1031"/>
            <p14:sldId id="306"/>
            <p14:sldId id="895"/>
            <p14:sldId id="896"/>
            <p14:sldId id="897"/>
            <p14:sldId id="1101"/>
            <p14:sldId id="1038"/>
            <p14:sldId id="898"/>
            <p14:sldId id="889"/>
            <p14:sldId id="890"/>
            <p14:sldId id="988"/>
          </p14:sldIdLst>
        </p14:section>
        <p14:section name="netsmf" id="{1CAD8DEC-7721-40E6-ACC5-18D72D99C615}">
          <p14:sldIdLst>
            <p14:sldId id="954"/>
            <p14:sldId id="957"/>
            <p14:sldId id="1040"/>
            <p14:sldId id="1062"/>
            <p14:sldId id="959"/>
            <p14:sldId id="960"/>
            <p14:sldId id="961"/>
            <p14:sldId id="1041"/>
            <p14:sldId id="1102"/>
            <p14:sldId id="962"/>
            <p14:sldId id="963"/>
            <p14:sldId id="967"/>
            <p14:sldId id="965"/>
            <p14:sldId id="971"/>
            <p14:sldId id="969"/>
            <p14:sldId id="968"/>
            <p14:sldId id="997"/>
            <p14:sldId id="989"/>
          </p14:sldIdLst>
        </p14:section>
        <p14:section name="prone" id="{5F5A87F4-82BF-4AF6-8834-D1F0122DB285}">
          <p14:sldIdLst>
            <p14:sldId id="1063"/>
            <p14:sldId id="1075"/>
            <p14:sldId id="976"/>
            <p14:sldId id="1054"/>
            <p14:sldId id="983"/>
            <p14:sldId id="974"/>
            <p14:sldId id="1046"/>
            <p14:sldId id="975"/>
            <p14:sldId id="1049"/>
            <p14:sldId id="1097"/>
            <p14:sldId id="973"/>
            <p14:sldId id="1048"/>
          </p14:sldIdLst>
        </p14:section>
        <p14:section name="summary" id="{B565AA82-4110-4598-A4D8-BD6523B87680}">
          <p14:sldIdLst>
            <p14:sldId id="991"/>
            <p14:sldId id="1098"/>
            <p14:sldId id="1099"/>
            <p14:sldId id="1100"/>
            <p14:sldId id="10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4704" userDrawn="1">
          <p15:clr>
            <a:srgbClr val="A4A3A4"/>
          </p15:clr>
        </p15:guide>
        <p15:guide id="3" pos="7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 Jiezhong" initials="QJ" lastIdx="1" clrIdx="0"/>
  <p:cmAuthor id="2" name="Yuxiao Dong" initials="YD" lastIdx="1" clrIdx="1">
    <p:extLst>
      <p:ext uri="{19B8F6BF-5375-455C-9EA6-DF929625EA0E}">
        <p15:presenceInfo xmlns:p15="http://schemas.microsoft.com/office/powerpoint/2012/main" userId="S::yuxdong@microsoft.com::2a6f00e6-d211-4c2e-b3eb-cc88c298aa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0FF"/>
    <a:srgbClr val="7030A0"/>
    <a:srgbClr val="00A642"/>
    <a:srgbClr val="0070C0"/>
    <a:srgbClr val="FF0000"/>
    <a:srgbClr val="0000CC"/>
    <a:srgbClr val="FFCCCC"/>
    <a:srgbClr val="626262"/>
    <a:srgbClr val="00B0F0"/>
    <a:srgbClr val="E2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79140" autoAdjust="0"/>
  </p:normalViewPr>
  <p:slideViewPr>
    <p:cSldViewPr>
      <p:cViewPr varScale="1">
        <p:scale>
          <a:sx n="80" d="100"/>
          <a:sy n="80" d="100"/>
        </p:scale>
        <p:origin x="1056" y="176"/>
      </p:cViewPr>
      <p:guideLst>
        <p:guide orient="horz"/>
        <p:guide pos="4704"/>
        <p:guide pos="7056"/>
      </p:guideLst>
    </p:cSldViewPr>
  </p:slideViewPr>
  <p:outlineViewPr>
    <p:cViewPr>
      <p:scale>
        <a:sx n="33" d="100"/>
        <a:sy n="33" d="100"/>
      </p:scale>
      <p:origin x="0" y="6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-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commentAuthors" Target="comment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" y="736600"/>
            <a:ext cx="65484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7250"/>
            <a:ext cx="5451475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B534-29D9-CE42-9E40-CDF63E61C6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67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6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36600"/>
            <a:ext cx="6548438" cy="36845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68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2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036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6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7962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860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650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802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9246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365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514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70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1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962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6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588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4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214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30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3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1422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26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75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6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4369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426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819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47506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222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36600"/>
            <a:ext cx="6548438" cy="36845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952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22618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549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6408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08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15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378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3784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3109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62402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02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36600"/>
            <a:ext cx="6548438" cy="36845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099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214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2187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1019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2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96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79637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4278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20033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815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6321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88272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32228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6933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AF99-A031-1040-972A-CCC7CC3F61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B534-29D9-CE42-9E40-CDF63E61C6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77942" y="188913"/>
            <a:ext cx="2879969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118" y="188913"/>
            <a:ext cx="8456247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116" y="188913"/>
            <a:ext cx="11523784" cy="7921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1819" y="1196975"/>
            <a:ext cx="11248292" cy="4929188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Labeled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727-2FFC-594B-A869-97661F23BFB5}" type="datetime1">
              <a:rPr lang="en-US" smtClean="0"/>
              <a:t>6/16/19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6868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0">
                <a:srgbClr val="002060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680"/>
          </a:xfrm>
        </p:spPr>
        <p:txBody>
          <a:bodyPr wrap="square">
            <a:noAutofit/>
          </a:bodyPr>
          <a:lstStyle>
            <a:lvl1pPr>
              <a:defRPr sz="4320" b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entagon"/>
          <p:cNvSpPr/>
          <p:nvPr userDrawn="1"/>
        </p:nvSpPr>
        <p:spPr>
          <a:xfrm>
            <a:off x="2" y="6368527"/>
            <a:ext cx="527281" cy="352313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7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117879" y="6368527"/>
            <a:ext cx="609600" cy="351130"/>
          </a:xfrm>
        </p:spPr>
        <p:txBody>
          <a:bodyPr/>
          <a:lstStyle>
            <a:lvl1pPr>
              <a:defRPr sz="1300">
                <a:solidFill>
                  <a:srgbClr val="002060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F287593E-4B41-FE45-9B69-35A94EBE95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27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6186" y="6453188"/>
            <a:ext cx="12406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48846" y="-26988"/>
            <a:ext cx="1776047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8846" y="-26988"/>
            <a:ext cx="1776047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47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1" y="1196975"/>
            <a:ext cx="5529384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765" y="1196975"/>
            <a:ext cx="553133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711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711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384" y="273078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D56EF-2555-4C6C-AFC3-2E455B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08210-7E34-45FD-AE32-6872BFC7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60F7-5D67-4C80-9005-039C2C792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7368-B4AA-45D7-B8F5-4DF11471AD7A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2068-E4A9-4CB2-A117-40DD52782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7C52-8CA7-49C2-9C37-C6A47CFEF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196975"/>
            <a:ext cx="1124829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109" y="188913"/>
            <a:ext cx="1152378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19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0.png"/><Relationship Id="rId5" Type="http://schemas.openxmlformats.org/officeDocument/2006/relationships/image" Target="../media/image510.png"/><Relationship Id="rId4" Type="http://schemas.openxmlformats.org/officeDocument/2006/relationships/image" Target="../media/image42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18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5" Type="http://schemas.openxmlformats.org/officeDocument/2006/relationships/image" Target="../media/image420.png"/><Relationship Id="rId10" Type="http://schemas.openxmlformats.org/officeDocument/2006/relationships/image" Target="../media/image260.png"/><Relationship Id="rId9" Type="http://schemas.openxmlformats.org/officeDocument/2006/relationships/image" Target="../media/image8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18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5" Type="http://schemas.openxmlformats.org/officeDocument/2006/relationships/image" Target="../media/image420.png"/><Relationship Id="rId10" Type="http://schemas.openxmlformats.org/officeDocument/2006/relationships/image" Target="../media/image260.png"/><Relationship Id="rId9" Type="http://schemas.openxmlformats.org/officeDocument/2006/relationships/image" Target="../media/image8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academic.microsof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3" Type="http://schemas.openxmlformats.org/officeDocument/2006/relationships/image" Target="../media/image32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0.png"/><Relationship Id="rId13" Type="http://schemas.openxmlformats.org/officeDocument/2006/relationships/image" Target="../media/image320.png"/><Relationship Id="rId3" Type="http://schemas.openxmlformats.org/officeDocument/2006/relationships/image" Target="../media/image21.png"/><Relationship Id="rId7" Type="http://schemas.openxmlformats.org/officeDocument/2006/relationships/image" Target="../media/image510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0.png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8000.png"/><Relationship Id="rId4" Type="http://schemas.openxmlformats.org/officeDocument/2006/relationships/image" Target="../media/image22.png"/><Relationship Id="rId9" Type="http://schemas.openxmlformats.org/officeDocument/2006/relationships/image" Target="../media/image7000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2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2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22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0.png"/><Relationship Id="rId13" Type="http://schemas.openxmlformats.org/officeDocument/2006/relationships/image" Target="../media/image340.png"/><Relationship Id="rId3" Type="http://schemas.openxmlformats.org/officeDocument/2006/relationships/image" Target="../media/image21.png"/><Relationship Id="rId7" Type="http://schemas.openxmlformats.org/officeDocument/2006/relationships/image" Target="../media/image5100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0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8000.png"/><Relationship Id="rId4" Type="http://schemas.openxmlformats.org/officeDocument/2006/relationships/image" Target="../media/image22.png"/><Relationship Id="rId9" Type="http://schemas.openxmlformats.org/officeDocument/2006/relationships/image" Target="../media/image7000.png"/><Relationship Id="rId14" Type="http://schemas.openxmlformats.org/officeDocument/2006/relationships/image" Target="../media/image3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0.png"/><Relationship Id="rId3" Type="http://schemas.openxmlformats.org/officeDocument/2006/relationships/image" Target="../media/image21.png"/><Relationship Id="rId7" Type="http://schemas.openxmlformats.org/officeDocument/2006/relationships/image" Target="../media/image5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0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8000.png"/><Relationship Id="rId4" Type="http://schemas.openxmlformats.org/officeDocument/2006/relationships/image" Target="../media/image22.png"/><Relationship Id="rId9" Type="http://schemas.openxmlformats.org/officeDocument/2006/relationships/image" Target="../media/image70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32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6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260.png"/><Relationship Id="rId7" Type="http://schemas.openxmlformats.org/officeDocument/2006/relationships/image" Target="../media/image23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260.png"/><Relationship Id="rId7" Type="http://schemas.openxmlformats.org/officeDocument/2006/relationships/image" Target="../media/image23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260.png"/><Relationship Id="rId7" Type="http://schemas.openxmlformats.org/officeDocument/2006/relationships/image" Target="../media/image23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260.png"/><Relationship Id="rId7" Type="http://schemas.openxmlformats.org/officeDocument/2006/relationships/image" Target="../media/image23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5.png"/><Relationship Id="rId5" Type="http://schemas.openxmlformats.org/officeDocument/2006/relationships/image" Target="../media/image68.pn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0.png"/><Relationship Id="rId5" Type="http://schemas.openxmlformats.org/officeDocument/2006/relationships/image" Target="../media/image100.png"/><Relationship Id="rId4" Type="http://schemas.openxmlformats.org/officeDocument/2006/relationships/image" Target="../media/image22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0.png"/><Relationship Id="rId5" Type="http://schemas.openxmlformats.org/officeDocument/2006/relationships/image" Target="../media/image100.png"/><Relationship Id="rId4" Type="http://schemas.openxmlformats.org/officeDocument/2006/relationships/image" Target="../media/image22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8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0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0.png"/><Relationship Id="rId5" Type="http://schemas.openxmlformats.org/officeDocument/2006/relationships/image" Target="../media/image100.png"/><Relationship Id="rId4" Type="http://schemas.openxmlformats.org/officeDocument/2006/relationships/image" Target="../media/image22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ner.cn/nrl_www2019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academic.ai/oag/" TargetMode="External"/><Relationship Id="rId5" Type="http://schemas.openxmlformats.org/officeDocument/2006/relationships/hyperlink" Target="https://docs.microsoft.com/en-us/academic-services/graph/" TargetMode="External"/><Relationship Id="rId4" Type="http://schemas.openxmlformats.org/officeDocument/2006/relationships/hyperlink" Target="https://www.aminer.cn/kdd18-sna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academic.microsoft.com/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C917C4-ADEC-44A0-9E19-FDA2B57A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1219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4800" b="1" kern="0" dirty="0">
                <a:solidFill>
                  <a:srgbClr val="002060"/>
                </a:solidFill>
                <a:latin typeface="+mn-lt"/>
              </a:rPr>
              <a:t>Representation Learning on Networks</a:t>
            </a:r>
            <a:endParaRPr lang="en-US" altLang="zh-CN" sz="4800" b="1" i="1" kern="0" dirty="0">
              <a:solidFill>
                <a:srgbClr val="00206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1F1C-D1BC-4942-BCCF-C8F33FA12F6D}"/>
              </a:ext>
            </a:extLst>
          </p:cNvPr>
          <p:cNvSpPr/>
          <p:nvPr/>
        </p:nvSpPr>
        <p:spPr>
          <a:xfrm>
            <a:off x="0" y="3581401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dirty="0">
                <a:ea typeface="微软雅黑" pitchFamily="34" charset="-122"/>
                <a:cs typeface="Times New Roman" pitchFamily="18" charset="0"/>
              </a:rPr>
              <a:t>Yuxiao Dong</a:t>
            </a:r>
          </a:p>
          <a:p>
            <a:pPr algn="ctr" eaLnBrk="1" hangingPunct="1"/>
            <a:endParaRPr lang="en-US" altLang="zh-CN" sz="2400" b="1" dirty="0"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sz="2400" dirty="0">
                <a:ea typeface="微软雅黑" pitchFamily="34" charset="-122"/>
                <a:cs typeface="Times New Roman" pitchFamily="18" charset="0"/>
              </a:rPr>
              <a:t>Microsoft Research, Redmond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7C020-35A1-4A3A-8D4E-3244847830D7}"/>
              </a:ext>
            </a:extLst>
          </p:cNvPr>
          <p:cNvSpPr/>
          <p:nvPr/>
        </p:nvSpPr>
        <p:spPr>
          <a:xfrm>
            <a:off x="0" y="627322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600" dirty="0">
                <a:ea typeface="微软雅黑" pitchFamily="34" charset="-122"/>
                <a:cs typeface="Times New Roman" pitchFamily="18" charset="0"/>
              </a:rPr>
              <a:t>Joint work with Kuansan Wang (MSR); </a:t>
            </a:r>
          </a:p>
          <a:p>
            <a:pPr algn="ctr" eaLnBrk="1" hangingPunct="1"/>
            <a:r>
              <a:rPr lang="en-US" altLang="zh-CN" sz="1600" dirty="0">
                <a:ea typeface="微软雅黑" pitchFamily="34" charset="-122"/>
                <a:cs typeface="Times New Roman" pitchFamily="18" charset="0"/>
              </a:rPr>
              <a:t>Jie Tang, Jiezhong Qiu, Jie Zhang, Jian Li (Tsinghua University); Hao Ma (MSR &amp; Facebook AI)</a:t>
            </a:r>
          </a:p>
        </p:txBody>
      </p:sp>
    </p:spTree>
    <p:extLst>
      <p:ext uri="{BB962C8B-B14F-4D97-AF65-F5344CB8AC3E}">
        <p14:creationId xmlns:p14="http://schemas.microsoft.com/office/powerpoint/2010/main" val="155977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949179" y="3481548"/>
            <a:ext cx="3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hand-crafted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 feature matrix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14831" y="4503656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feature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engineering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5BD761-D4D3-4DA7-BFE1-E5EF2420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network mining paradigm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EB6A0A-42CA-49C7-A181-A6C133FAE256}"/>
              </a:ext>
            </a:extLst>
          </p:cNvPr>
          <p:cNvSpPr/>
          <p:nvPr/>
        </p:nvSpPr>
        <p:spPr>
          <a:xfrm>
            <a:off x="4665523" y="1794476"/>
            <a:ext cx="2078608" cy="1640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AD1FC-44A2-48B6-94E9-5ECD36E0BC14}"/>
              </a:ext>
            </a:extLst>
          </p:cNvPr>
          <p:cNvSpPr txBox="1"/>
          <p:nvPr/>
        </p:nvSpPr>
        <p:spPr>
          <a:xfrm>
            <a:off x="5426127" y="2410075"/>
            <a:ext cx="38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B2452BE-C8CC-430F-AEEF-1778DB234958}"/>
              </a:ext>
            </a:extLst>
          </p:cNvPr>
          <p:cNvSpPr/>
          <p:nvPr/>
        </p:nvSpPr>
        <p:spPr>
          <a:xfrm>
            <a:off x="3638890" y="2562647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6D861C5-ECFF-4631-A527-50B96A3B5A16}"/>
              </a:ext>
            </a:extLst>
          </p:cNvPr>
          <p:cNvSpPr/>
          <p:nvPr/>
        </p:nvSpPr>
        <p:spPr>
          <a:xfrm>
            <a:off x="7660111" y="2565984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EE3819F-5522-4187-B1BB-820377B52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12879" r="32558" b="7576"/>
          <a:stretch/>
        </p:blipFill>
        <p:spPr>
          <a:xfrm>
            <a:off x="1339046" y="1734937"/>
            <a:ext cx="1421696" cy="20037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42E8AE-048A-43F6-9414-455FFEBA3925}"/>
              </a:ext>
            </a:extLst>
          </p:cNvPr>
          <p:cNvSpPr txBox="1"/>
          <p:nvPr/>
        </p:nvSpPr>
        <p:spPr>
          <a:xfrm>
            <a:off x="8448761" y="1964284"/>
            <a:ext cx="4405486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Graph &amp; network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Node label inference;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 prediction;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User behavior… … </a:t>
            </a:r>
          </a:p>
          <a:p>
            <a:pPr algn="ctr"/>
            <a:endParaRPr lang="en-US" sz="192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37F9A1-2FCC-49F2-8068-C5EA14902AA2}"/>
              </a:ext>
            </a:extLst>
          </p:cNvPr>
          <p:cNvSpPr/>
          <p:nvPr/>
        </p:nvSpPr>
        <p:spPr>
          <a:xfrm>
            <a:off x="5895275" y="2124053"/>
            <a:ext cx="150481" cy="156098"/>
          </a:xfrm>
          <a:prstGeom prst="rect">
            <a:avLst/>
          </a:prstGeom>
          <a:solidFill>
            <a:srgbClr val="2F528F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0C1B54-93C1-4FCD-882D-2F79E065136B}"/>
                  </a:ext>
                </a:extLst>
              </p:cNvPr>
              <p:cNvSpPr txBox="1"/>
              <p:nvPr/>
            </p:nvSpPr>
            <p:spPr>
              <a:xfrm>
                <a:off x="4508445" y="1055035"/>
                <a:ext cx="2392763" cy="54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/>
                  <a:t>: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feature,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’s </a:t>
                </a:r>
                <a:r>
                  <a:rPr lang="en-US" sz="1400" dirty="0" err="1"/>
                  <a:t>pagerank</a:t>
                </a:r>
                <a:r>
                  <a:rPr lang="en-US" sz="1400" dirty="0"/>
                  <a:t> value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0C1B54-93C1-4FCD-882D-2F79E065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45" y="1055035"/>
                <a:ext cx="2392763" cy="540533"/>
              </a:xfrm>
              <a:prstGeom prst="rect">
                <a:avLst/>
              </a:prstGeom>
              <a:blipFill>
                <a:blip r:embed="rId4"/>
                <a:stretch>
                  <a:fillRect l="-765" t="-2247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85D8E9-4300-4A8B-8750-E7ABFBF0EB0E}"/>
              </a:ext>
            </a:extLst>
          </p:cNvPr>
          <p:cNvCxnSpPr>
            <a:cxnSpLocks/>
          </p:cNvCxnSpPr>
          <p:nvPr/>
        </p:nvCxnSpPr>
        <p:spPr>
          <a:xfrm>
            <a:off x="5698288" y="1555133"/>
            <a:ext cx="223454" cy="52414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9C16866-29BC-4EE2-B780-EA62CB93AD11}"/>
              </a:ext>
            </a:extLst>
          </p:cNvPr>
          <p:cNvSpPr/>
          <p:nvPr/>
        </p:nvSpPr>
        <p:spPr>
          <a:xfrm>
            <a:off x="2558030" y="4389728"/>
            <a:ext cx="2217170" cy="563272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E937D-6B9D-4AE4-945D-30FDEE33D2CF}"/>
              </a:ext>
            </a:extLst>
          </p:cNvPr>
          <p:cNvSpPr/>
          <p:nvPr/>
        </p:nvSpPr>
        <p:spPr>
          <a:xfrm>
            <a:off x="6744131" y="4389728"/>
            <a:ext cx="2813215" cy="563272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machine learning models</a:t>
            </a:r>
          </a:p>
        </p:txBody>
      </p:sp>
    </p:spTree>
    <p:extLst>
      <p:ext uri="{BB962C8B-B14F-4D97-AF65-F5344CB8AC3E}">
        <p14:creationId xmlns:p14="http://schemas.microsoft.com/office/powerpoint/2010/main" val="5075570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949179" y="3481548"/>
            <a:ext cx="3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trike="sngStrike" dirty="0">
                <a:latin typeface="Helvetica Neue" charset="0"/>
                <a:ea typeface="Helvetica Neue" charset="0"/>
                <a:cs typeface="Helvetica Neue" charset="0"/>
              </a:rPr>
              <a:t>hand-crafted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latent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 feature matrix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14831" y="4503656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Feature </a:t>
            </a:r>
            <a:r>
              <a:rPr lang="en-US" sz="1600" strike="sngStrike" dirty="0">
                <a:latin typeface="Helvetica Neue" charset="0"/>
                <a:ea typeface="Helvetica Neue" charset="0"/>
                <a:cs typeface="Helvetica Neue" charset="0"/>
              </a:rPr>
              <a:t>engineering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learning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5BD761-D4D3-4DA7-BFE1-E5EF2420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Representation learning for networks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B2452BE-C8CC-430F-AEEF-1778DB234958}"/>
              </a:ext>
            </a:extLst>
          </p:cNvPr>
          <p:cNvSpPr/>
          <p:nvPr/>
        </p:nvSpPr>
        <p:spPr>
          <a:xfrm>
            <a:off x="3638890" y="2562647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6D861C5-ECFF-4631-A527-50B96A3B5A16}"/>
              </a:ext>
            </a:extLst>
          </p:cNvPr>
          <p:cNvSpPr/>
          <p:nvPr/>
        </p:nvSpPr>
        <p:spPr>
          <a:xfrm>
            <a:off x="7660111" y="2565984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EE3819F-5522-4187-B1BB-820377B52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12879" r="32558" b="7576"/>
          <a:stretch/>
        </p:blipFill>
        <p:spPr>
          <a:xfrm>
            <a:off x="1339046" y="1734937"/>
            <a:ext cx="1421696" cy="20037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42E8AE-048A-43F6-9414-455FFEBA3925}"/>
              </a:ext>
            </a:extLst>
          </p:cNvPr>
          <p:cNvSpPr txBox="1"/>
          <p:nvPr/>
        </p:nvSpPr>
        <p:spPr>
          <a:xfrm>
            <a:off x="8448761" y="1963537"/>
            <a:ext cx="440548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Graph &amp; network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Node label inference;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Node clustering;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 prediction;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 … </a:t>
            </a:r>
          </a:p>
          <a:p>
            <a:pPr algn="ctr"/>
            <a:endParaRPr lang="en-US" sz="192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4DDA1D-CD39-466F-8436-83B4499C29FC}"/>
              </a:ext>
            </a:extLst>
          </p:cNvPr>
          <p:cNvGrpSpPr/>
          <p:nvPr/>
        </p:nvGrpSpPr>
        <p:grpSpPr>
          <a:xfrm>
            <a:off x="4665523" y="1794476"/>
            <a:ext cx="2078608" cy="1640083"/>
            <a:chOff x="4665523" y="2797776"/>
            <a:chExt cx="2078608" cy="16400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EB6A0A-42CA-49C7-A181-A6C133FAE256}"/>
                </a:ext>
              </a:extLst>
            </p:cNvPr>
            <p:cNvSpPr/>
            <p:nvPr/>
          </p:nvSpPr>
          <p:spPr>
            <a:xfrm>
              <a:off x="4665523" y="2797776"/>
              <a:ext cx="2078608" cy="16400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5AD1FC-44A2-48B6-94E9-5ECD36E0BC14}"/>
                </a:ext>
              </a:extLst>
            </p:cNvPr>
            <p:cNvSpPr txBox="1"/>
            <p:nvPr/>
          </p:nvSpPr>
          <p:spPr>
            <a:xfrm>
              <a:off x="5426127" y="3413375"/>
              <a:ext cx="38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Z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37F9A1-2FCC-49F2-8068-C5EA14902AA2}"/>
                </a:ext>
              </a:extLst>
            </p:cNvPr>
            <p:cNvSpPr/>
            <p:nvPr/>
          </p:nvSpPr>
          <p:spPr>
            <a:xfrm>
              <a:off x="5895275" y="3127353"/>
              <a:ext cx="150481" cy="156098"/>
            </a:xfrm>
            <a:prstGeom prst="rect">
              <a:avLst/>
            </a:prstGeom>
            <a:solidFill>
              <a:srgbClr val="2F528F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6885C80-145C-48D3-8F86-7221B1974149}"/>
              </a:ext>
            </a:extLst>
          </p:cNvPr>
          <p:cNvSpPr/>
          <p:nvPr/>
        </p:nvSpPr>
        <p:spPr>
          <a:xfrm>
            <a:off x="2273300" y="4389728"/>
            <a:ext cx="2832100" cy="563272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44BF0-92CF-4A42-A8A6-2BFA653DF8B4}"/>
              </a:ext>
            </a:extLst>
          </p:cNvPr>
          <p:cNvSpPr/>
          <p:nvPr/>
        </p:nvSpPr>
        <p:spPr>
          <a:xfrm>
            <a:off x="6744131" y="4377422"/>
            <a:ext cx="2813215" cy="563272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machine learning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hape 127">
                <a:extLst>
                  <a:ext uri="{FF2B5EF4-FFF2-40B4-BE49-F238E27FC236}">
                    <a16:creationId xmlns:a16="http://schemas.microsoft.com/office/drawing/2014/main" id="{E8750A32-E4A5-4C26-9A1E-1533038EA4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0940" y="5177554"/>
                <a:ext cx="10267122" cy="605877"/>
              </a:xfrm>
              <a:prstGeom prst="rect">
                <a:avLst/>
              </a:prstGeom>
            </p:spPr>
            <p:txBody>
              <a:bodyPr lIns="109710" tIns="109710" rIns="109710" bIns="109710" anchor="t" anchorCtr="0">
                <a:noAutofit/>
              </a:bodyPr>
              <a:lstStyle>
                <a:lvl1pPr marL="309541" indent="-30954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89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1pPr>
                <a:lvl2pPr marL="670672" indent="-25795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52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2pPr>
                <a:lvl3pPr marL="1031802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6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3pPr>
                <a:lvl4pPr marL="144452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4pPr>
                <a:lvl5pPr marL="185724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5pPr>
                <a:lvl6pPr marL="2269964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82685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9540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0812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Input: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network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=(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zh-CN" altLang="en-US" sz="1600" i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Output: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≪|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-dim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800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each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node </a:t>
                </a:r>
                <a:r>
                  <a:rPr lang="en-US" altLang="zh-CN" sz="1800" i="1" dirty="0">
                    <a:solidFill>
                      <a:schemeClr val="tx1"/>
                    </a:solidFill>
                  </a:rPr>
                  <a:t>v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Shape 127">
                <a:extLst>
                  <a:ext uri="{FF2B5EF4-FFF2-40B4-BE49-F238E27FC236}">
                    <a16:creationId xmlns:a16="http://schemas.microsoft.com/office/drawing/2014/main" id="{E8750A32-E4A5-4C26-9A1E-1533038EA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940" y="5177554"/>
                <a:ext cx="10267122" cy="605877"/>
              </a:xfrm>
              <a:prstGeom prst="rect">
                <a:avLst/>
              </a:prstGeom>
              <a:blipFill>
                <a:blip r:embed="rId4"/>
                <a:stretch>
                  <a:fillRect l="-178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923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/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4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B154A7-82D2-4C89-B56B-A5971F974B6E}"/>
              </a:ext>
            </a:extLst>
          </p:cNvPr>
          <p:cNvSpPr/>
          <p:nvPr/>
        </p:nvSpPr>
        <p:spPr>
          <a:xfrm>
            <a:off x="6324600" y="2895600"/>
            <a:ext cx="1828800" cy="609600"/>
          </a:xfrm>
          <a:prstGeom prst="roundRect">
            <a:avLst>
              <a:gd name="adj" fmla="val 94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(dense) Matrix Factorization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7945FB-E656-492F-BE63-E4EE0EB3AE75}"/>
              </a:ext>
            </a:extLst>
          </p:cNvPr>
          <p:cNvSpPr/>
          <p:nvPr/>
        </p:nvSpPr>
        <p:spPr>
          <a:xfrm>
            <a:off x="3676403" y="5410200"/>
            <a:ext cx="1828800" cy="609600"/>
          </a:xfrm>
          <a:prstGeom prst="roundRect">
            <a:avLst>
              <a:gd name="adj" fmla="val 94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4EFB2340-D213-4D65-959F-84B8F1023E1B}"/>
                  </a:ext>
                </a:extLst>
              </p:cNvPr>
              <p:cNvSpPr/>
              <p:nvPr/>
            </p:nvSpPr>
            <p:spPr>
              <a:xfrm>
                <a:off x="6343403" y="5410200"/>
                <a:ext cx="1828800" cy="609600"/>
              </a:xfrm>
              <a:prstGeom prst="roundRect">
                <a:avLst>
                  <a:gd name="adj" fmla="val 94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4EFB2340-D213-4D65-959F-84B8F1023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03" y="54102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5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6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sz="3200" dirty="0"/>
              <a:t>Network Embedding</a:t>
            </a:r>
            <a:endParaRPr kumimoji="1" lang="zh-CN" altLang="en-US" sz="3200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188ACA4-D0BA-4E3C-AF9C-92078F9EEBC4}"/>
              </a:ext>
            </a:extLst>
          </p:cNvPr>
          <p:cNvSpPr/>
          <p:nvPr/>
        </p:nvSpPr>
        <p:spPr>
          <a:xfrm>
            <a:off x="6349341" y="3962400"/>
            <a:ext cx="1828800" cy="609600"/>
          </a:xfrm>
          <a:prstGeom prst="roundRect">
            <a:avLst>
              <a:gd name="adj" fmla="val 94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B0268BA9-DF28-484C-84D7-9291E7744D73}"/>
                  </a:ext>
                </a:extLst>
              </p:cNvPr>
              <p:cNvSpPr/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𝑺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B0268BA9-DF28-484C-84D7-9291E7744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7"/>
                <a:stretch>
                  <a:fillRect b="-19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4">
            <a:extLst>
              <a:ext uri="{FF2B5EF4-FFF2-40B4-BE49-F238E27FC236}">
                <a16:creationId xmlns:a16="http://schemas.microsoft.com/office/drawing/2014/main" id="{21077DC3-B7C0-4464-A40A-12D9CF3F1164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E8D81EC4-4269-4273-BD21-DEAE0DB84E9A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id="{0D9EBFBA-F54C-4816-9F42-55DAB9E32D3C}"/>
              </a:ext>
            </a:extLst>
          </p:cNvPr>
          <p:cNvSpPr/>
          <p:nvPr/>
        </p:nvSpPr>
        <p:spPr>
          <a:xfrm>
            <a:off x="5738580" y="304800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7" name="Right Arrow 4">
            <a:extLst>
              <a:ext uri="{FF2B5EF4-FFF2-40B4-BE49-F238E27FC236}">
                <a16:creationId xmlns:a16="http://schemas.microsoft.com/office/drawing/2014/main" id="{0185D715-3B8B-4A1D-93F0-FCD50F97AE7A}"/>
              </a:ext>
            </a:extLst>
          </p:cNvPr>
          <p:cNvSpPr/>
          <p:nvPr/>
        </p:nvSpPr>
        <p:spPr>
          <a:xfrm rot="3378532">
            <a:off x="4455071" y="3609983"/>
            <a:ext cx="293718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8" name="Right Arrow 4">
            <a:extLst>
              <a:ext uri="{FF2B5EF4-FFF2-40B4-BE49-F238E27FC236}">
                <a16:creationId xmlns:a16="http://schemas.microsoft.com/office/drawing/2014/main" id="{93ADF8D3-B74B-4637-A9D9-F617B554D88C}"/>
              </a:ext>
            </a:extLst>
          </p:cNvPr>
          <p:cNvSpPr/>
          <p:nvPr/>
        </p:nvSpPr>
        <p:spPr>
          <a:xfrm>
            <a:off x="5738579" y="4114824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9" name="Right Arrow 4">
            <a:extLst>
              <a:ext uri="{FF2B5EF4-FFF2-40B4-BE49-F238E27FC236}">
                <a16:creationId xmlns:a16="http://schemas.microsoft.com/office/drawing/2014/main" id="{3475D41F-D93D-4E48-AAC9-DBD4A2853B29}"/>
              </a:ext>
            </a:extLst>
          </p:cNvPr>
          <p:cNvSpPr/>
          <p:nvPr/>
        </p:nvSpPr>
        <p:spPr>
          <a:xfrm>
            <a:off x="5738578" y="556853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87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27"/>
              <p:cNvSpPr txBox="1">
                <a:spLocks/>
              </p:cNvSpPr>
              <p:nvPr/>
            </p:nvSpPr>
            <p:spPr>
              <a:xfrm>
                <a:off x="810391" y="1295735"/>
                <a:ext cx="9118397" cy="728224"/>
              </a:xfrm>
              <a:prstGeom prst="rect">
                <a:avLst/>
              </a:prstGeom>
            </p:spPr>
            <p:txBody>
              <a:bodyPr lIns="109710" tIns="109710" rIns="109710" bIns="109710" anchor="t" anchorCtr="0">
                <a:noAutofit/>
              </a:bodyPr>
              <a:lstStyle>
                <a:lvl1pPr marL="309541" indent="-30954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89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1pPr>
                <a:lvl2pPr marL="670672" indent="-25795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52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2pPr>
                <a:lvl3pPr marL="1031802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6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3pPr>
                <a:lvl4pPr marL="144452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4pPr>
                <a:lvl5pPr marL="185724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5pPr>
                <a:lvl6pPr marL="2269964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82685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9540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0812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Input: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text corpus</a:t>
                </a:r>
                <a14:m>
                  <m:oMath xmlns:m="http://schemas.openxmlformats.org/officeDocument/2006/math">
                    <m: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Output: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≪|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𝑊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-dim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each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+mn-lt"/>
                  </a:rPr>
                  <a:t>word </a:t>
                </a:r>
                <a:r>
                  <a:rPr lang="en-US" altLang="zh-CN" sz="1800" i="1" dirty="0">
                    <a:solidFill>
                      <a:schemeClr val="tx1"/>
                    </a:solidFill>
                    <a:latin typeface="+mn-lt"/>
                  </a:rPr>
                  <a:t>w.</a:t>
                </a:r>
                <a:endParaRPr lang="zh-CN" altLang="en-US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Shape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1" y="1295735"/>
                <a:ext cx="9118397" cy="728224"/>
              </a:xfrm>
              <a:prstGeom prst="rect">
                <a:avLst/>
              </a:prstGeom>
              <a:blipFill>
                <a:blip r:embed="rId3"/>
                <a:stretch>
                  <a:fillRect l="-267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858865" y="6285911"/>
            <a:ext cx="64966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rgbClr val="252525"/>
                </a:solidFill>
                <a:latin typeface="+mn-lt"/>
              </a:rPr>
              <a:t>Harris, Z. (1954). Distributional structure. </a:t>
            </a:r>
            <a:r>
              <a:rPr lang="en-US" sz="1100" i="1" dirty="0">
                <a:solidFill>
                  <a:srgbClr val="252525"/>
                </a:solidFill>
                <a:latin typeface="+mn-lt"/>
              </a:rPr>
              <a:t>Word</a:t>
            </a:r>
            <a:r>
              <a:rPr lang="en-US" sz="1100" dirty="0">
                <a:solidFill>
                  <a:srgbClr val="252525"/>
                </a:solidFill>
                <a:latin typeface="+mn-lt"/>
              </a:rPr>
              <a:t>, 10(23): 146-162.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>
                <a:latin typeface="+mn-lt"/>
                <a:ea typeface="Times New Roman" charset="0"/>
                <a:cs typeface="Times New Roman" charset="0"/>
              </a:rPr>
              <a:t>Bengio</a:t>
            </a:r>
            <a:r>
              <a:rPr lang="en-US" sz="1100" dirty="0">
                <a:latin typeface="+mn-lt"/>
                <a:ea typeface="Times New Roman" charset="0"/>
                <a:cs typeface="Times New Roman" charset="0"/>
              </a:rPr>
              <a:t>, et al. Representation learning: A review and new perspectives. In </a:t>
            </a:r>
            <a:r>
              <a:rPr lang="en-US" sz="1100" i="1" dirty="0">
                <a:latin typeface="+mn-lt"/>
                <a:ea typeface="Times New Roman" charset="0"/>
                <a:cs typeface="Times New Roman" charset="0"/>
              </a:rPr>
              <a:t>IEEE TPAMI 2013.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>
                <a:latin typeface="+mn-lt"/>
                <a:ea typeface="Times New Roman" charset="0"/>
                <a:cs typeface="Times New Roman" charset="0"/>
              </a:rPr>
              <a:t>Mikolov</a:t>
            </a:r>
            <a:r>
              <a:rPr lang="en-US" sz="1100" dirty="0">
                <a:latin typeface="+mn-lt"/>
                <a:ea typeface="Times New Roman" charset="0"/>
                <a:cs typeface="Times New Roman" charset="0"/>
              </a:rPr>
              <a:t>, et al. Efficient estimation of word representations in vector space. In </a:t>
            </a:r>
            <a:r>
              <a:rPr lang="en-US" sz="1100" i="1" dirty="0">
                <a:latin typeface="+mn-lt"/>
                <a:ea typeface="Times New Roman" charset="0"/>
                <a:cs typeface="Times New Roman" charset="0"/>
              </a:rPr>
              <a:t>ICLR 2013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zh-CN" altLang="en-US" sz="1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58865" y="4731201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sentences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767674" y="2587653"/>
            <a:ext cx="2243916" cy="2171710"/>
            <a:chOff x="4298395" y="2000088"/>
            <a:chExt cx="1869930" cy="2144654"/>
          </a:xfrm>
        </p:grpSpPr>
        <p:sp>
          <p:nvSpPr>
            <p:cNvPr id="68" name="Rectangle 67"/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75" name="Straight Arrow Connector 74"/>
            <p:cNvCxnSpPr>
              <a:endCxn id="70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71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72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73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4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5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68" idx="3"/>
              <a:endCxn id="69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5775657" y="4737403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Word embedding models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45932" y="2671341"/>
            <a:ext cx="226895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buFont typeface="Courier New" charset="0"/>
              <a:buChar char="o"/>
            </a:pPr>
            <a:r>
              <a:rPr lang="en-US" sz="960" dirty="0"/>
              <a:t>Computational lens on big social and information networks. </a:t>
            </a:r>
          </a:p>
          <a:p>
            <a:pPr marL="205740" indent="-205740">
              <a:buFont typeface="Courier New" charset="0"/>
              <a:buChar char="o"/>
            </a:pPr>
            <a:r>
              <a:rPr lang="en-US" sz="960" dirty="0"/>
              <a:t>The connections between individuals form the structural </a:t>
            </a:r>
            <a:r>
              <a:rPr lang="is-IS" sz="960" dirty="0"/>
              <a:t>…</a:t>
            </a:r>
          </a:p>
          <a:p>
            <a:pPr marL="205740" indent="-205740">
              <a:buFont typeface="Courier New" charset="0"/>
              <a:buChar char="o"/>
            </a:pPr>
            <a:r>
              <a:rPr lang="is-IS" sz="960" dirty="0"/>
              <a:t>In a network sense, individuals matters in the ways in which ...</a:t>
            </a:r>
          </a:p>
          <a:p>
            <a:pPr marL="205740" indent="-205740">
              <a:buFont typeface="Courier New" charset="0"/>
              <a:buChar char="o"/>
            </a:pPr>
            <a:r>
              <a:rPr lang="is-IS" sz="960" dirty="0"/>
              <a:t>Accordingly, this thesis develops computational models to investigating the ways that ... </a:t>
            </a:r>
          </a:p>
          <a:p>
            <a:pPr marL="205740" indent="-205740">
              <a:buFont typeface="Courier New" charset="0"/>
              <a:buChar char="o"/>
            </a:pPr>
            <a:r>
              <a:rPr lang="is-IS" sz="960" dirty="0"/>
              <a:t>We study two fundamental and interconnected directions: user demographics and network diversity</a:t>
            </a:r>
          </a:p>
          <a:p>
            <a:pPr marL="205740" indent="-205740">
              <a:buFont typeface="Courier New" charset="0"/>
              <a:buChar char="o"/>
            </a:pPr>
            <a:r>
              <a:rPr lang="is-IS" sz="960" dirty="0"/>
              <a:t>... 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8348" y="5187315"/>
            <a:ext cx="894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charset="0"/>
                <a:cs typeface="Helvetica Neue" charset="0"/>
              </a:rPr>
              <a:t>Harris’ distributional hypothesis: words in similar contexts have similar meanings.</a:t>
            </a:r>
          </a:p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charset="0"/>
                <a:cs typeface="Helvetica Neue" charset="0"/>
              </a:rPr>
              <a:t>Key idea: try to predict the words that surrounding each one.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C72739-D406-4761-9865-CB533FA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Word embedding in NLP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D2479B1-76F5-44E0-862A-456B25F42457}"/>
              </a:ext>
            </a:extLst>
          </p:cNvPr>
          <p:cNvSpPr/>
          <p:nvPr/>
        </p:nvSpPr>
        <p:spPr>
          <a:xfrm>
            <a:off x="2699976" y="355074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0165A11-AD97-4B5C-8927-49AC2A2A5C09}"/>
              </a:ext>
            </a:extLst>
          </p:cNvPr>
          <p:cNvSpPr/>
          <p:nvPr/>
        </p:nvSpPr>
        <p:spPr>
          <a:xfrm>
            <a:off x="5425685" y="3550072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3D07FAC-39C6-4058-A7FC-FAF177E35051}"/>
              </a:ext>
            </a:extLst>
          </p:cNvPr>
          <p:cNvSpPr/>
          <p:nvPr/>
        </p:nvSpPr>
        <p:spPr>
          <a:xfrm>
            <a:off x="8709673" y="3550072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8C1E6B-EB57-469B-AAC7-95624AB0C811}"/>
              </a:ext>
            </a:extLst>
          </p:cNvPr>
          <p:cNvSpPr txBox="1"/>
          <p:nvPr/>
        </p:nvSpPr>
        <p:spPr>
          <a:xfrm>
            <a:off x="8547437" y="4737403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latent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feature matrix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F39BEE-7CC8-4944-92FC-49B02EEBEB01}"/>
              </a:ext>
            </a:extLst>
          </p:cNvPr>
          <p:cNvSpPr/>
          <p:nvPr/>
        </p:nvSpPr>
        <p:spPr>
          <a:xfrm>
            <a:off x="9438647" y="2582083"/>
            <a:ext cx="1567405" cy="2149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C8A859-0D99-4D8F-9EC4-57EA3355E964}"/>
              </a:ext>
            </a:extLst>
          </p:cNvPr>
          <p:cNvSpPr txBox="1"/>
          <p:nvPr/>
        </p:nvSpPr>
        <p:spPr>
          <a:xfrm>
            <a:off x="10074562" y="3441828"/>
            <a:ext cx="38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2BA134-9360-4F51-99F0-A602309A2B92}"/>
              </a:ext>
            </a:extLst>
          </p:cNvPr>
          <p:cNvSpPr/>
          <p:nvPr/>
        </p:nvSpPr>
        <p:spPr>
          <a:xfrm>
            <a:off x="10527102" y="3170737"/>
            <a:ext cx="150481" cy="156098"/>
          </a:xfrm>
          <a:prstGeom prst="rect">
            <a:avLst/>
          </a:prstGeom>
          <a:solidFill>
            <a:srgbClr val="2F528F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8483B5-9221-4981-AE45-E70F25E506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86" y="2724574"/>
            <a:ext cx="1902027" cy="19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79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0EA0DAAC-37BF-4329-AEFA-C86B84CA4566}"/>
              </a:ext>
            </a:extLst>
          </p:cNvPr>
          <p:cNvSpPr txBox="1"/>
          <p:nvPr/>
        </p:nvSpPr>
        <p:spPr>
          <a:xfrm>
            <a:off x="8438341" y="4741969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trike="sngStrike" dirty="0">
                <a:latin typeface="Helvetica Neue" charset="0"/>
                <a:ea typeface="Helvetica Neue" charset="0"/>
                <a:cs typeface="Helvetica Neue" charset="0"/>
              </a:rPr>
              <a:t>hand-crafted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latent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feature matrix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6E4FE446-0016-42F6-BBEA-DE36338F79D7}"/>
              </a:ext>
            </a:extLst>
          </p:cNvPr>
          <p:cNvSpPr/>
          <p:nvPr/>
        </p:nvSpPr>
        <p:spPr>
          <a:xfrm>
            <a:off x="5423001" y="3561218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E33DF61-74D4-4688-ADE9-3668A3A19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12879" r="32558" b="7576"/>
          <a:stretch/>
        </p:blipFill>
        <p:spPr>
          <a:xfrm>
            <a:off x="1339046" y="2738237"/>
            <a:ext cx="1421696" cy="200373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879F0B5-08B9-4DF1-AFA7-05AE68CC4C19}"/>
              </a:ext>
            </a:extLst>
          </p:cNvPr>
          <p:cNvSpPr txBox="1"/>
          <p:nvPr/>
        </p:nvSpPr>
        <p:spPr>
          <a:xfrm>
            <a:off x="4014218" y="5292352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Feature </a:t>
            </a:r>
            <a:r>
              <a:rPr lang="en-US" sz="1600" strike="sngStrike" dirty="0">
                <a:latin typeface="Helvetica Neue" charset="0"/>
                <a:ea typeface="Helvetica Neue" charset="0"/>
                <a:cs typeface="Helvetica Neue" charset="0"/>
              </a:rPr>
              <a:t>engineering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learning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A1EC24-AFF7-4592-8F17-B238EAFED05C}"/>
              </a:ext>
            </a:extLst>
          </p:cNvPr>
          <p:cNvSpPr txBox="1"/>
          <p:nvPr/>
        </p:nvSpPr>
        <p:spPr>
          <a:xfrm>
            <a:off x="2858865" y="4731201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sentences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7AD035-721E-419C-99B3-15F585CFE8FB}"/>
              </a:ext>
            </a:extLst>
          </p:cNvPr>
          <p:cNvGrpSpPr/>
          <p:nvPr/>
        </p:nvGrpSpPr>
        <p:grpSpPr>
          <a:xfrm>
            <a:off x="5767674" y="2587653"/>
            <a:ext cx="2243916" cy="2171710"/>
            <a:chOff x="4298395" y="2000088"/>
            <a:chExt cx="1869930" cy="214465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A07A070-3CDF-4061-9D42-E9F87C5AAF6E}"/>
                </a:ext>
              </a:extLst>
            </p:cNvPr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86B8CD-8285-4C3B-83FB-FCCC9333A277}"/>
                </a:ext>
              </a:extLst>
            </p:cNvPr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BAAC849-9664-4027-A919-BAA83FB5DA1D}"/>
                </a:ext>
              </a:extLst>
            </p:cNvPr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C2A9FAE-CF50-4E7C-8D96-00D68EAF7ECB}"/>
                </a:ext>
              </a:extLst>
            </p:cNvPr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125D741-015C-42C3-9FFE-403E49DD3286}"/>
                </a:ext>
              </a:extLst>
            </p:cNvPr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A7FDA47-55B3-4BA2-BA40-B9F2B4552B6A}"/>
                </a:ext>
              </a:extLst>
            </p:cNvPr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9C54170-F678-4926-8CCC-DD415BE63315}"/>
                </a:ext>
              </a:extLst>
            </p:cNvPr>
            <p:cNvCxnSpPr>
              <a:endCxn id="104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A6E2A00-1A1C-42B8-9B50-058FEC1BC9C7}"/>
                </a:ext>
              </a:extLst>
            </p:cNvPr>
            <p:cNvCxnSpPr>
              <a:endCxn id="105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8F31A75-DE6C-44BD-A8BD-F160ED9CBBC8}"/>
                </a:ext>
              </a:extLst>
            </p:cNvPr>
            <p:cNvCxnSpPr>
              <a:endCxn id="106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1C56285-AB84-43CF-9D7A-FE6BE864E4DD}"/>
                </a:ext>
              </a:extLst>
            </p:cNvPr>
            <p:cNvCxnSpPr>
              <a:endCxn id="107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2B79455E-EF6B-48A8-B894-6670D15FEDDE}"/>
                    </a:ext>
                  </a:extLst>
                </p:cNvPr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5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0BEE000-04F3-47B2-A3B8-7925B0C40701}"/>
                    </a:ext>
                  </a:extLst>
                </p:cNvPr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48ED80B-B67A-459D-B9E2-070D92D9DCEB}"/>
                    </a:ext>
                  </a:extLst>
                </p:cNvPr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FCCA1A2-C610-4776-A9D2-F54E5988FCFE}"/>
                    </a:ext>
                  </a:extLst>
                </p:cNvPr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31AE87C-DAE5-4F8E-8080-E1F1CA0607B0}"/>
                    </a:ext>
                  </a:extLst>
                </p:cNvPr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9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25D57EF-95F1-4F15-A4E6-9E95B7EDE177}"/>
                </a:ext>
              </a:extLst>
            </p:cNvPr>
            <p:cNvCxnSpPr>
              <a:stCxn id="102" idx="3"/>
              <a:endCxn id="103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7F7C091-DB93-4ED1-8433-4AF374826926}"/>
              </a:ext>
            </a:extLst>
          </p:cNvPr>
          <p:cNvSpPr txBox="1"/>
          <p:nvPr/>
        </p:nvSpPr>
        <p:spPr>
          <a:xfrm>
            <a:off x="5775657" y="4737403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skip-gram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46CD6E7-27B7-4789-9EBA-7187231843E3}"/>
              </a:ext>
            </a:extLst>
          </p:cNvPr>
          <p:cNvSpPr txBox="1"/>
          <p:nvPr/>
        </p:nvSpPr>
        <p:spPr>
          <a:xfrm>
            <a:off x="2989773" y="2953791"/>
            <a:ext cx="22672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buFont typeface="Courier New" charset="0"/>
              <a:buChar char="o"/>
            </a:pPr>
            <a:r>
              <a:rPr lang="en-US" sz="1600" dirty="0"/>
              <a:t>Computational lens on big social and information networks.</a:t>
            </a:r>
          </a:p>
          <a:p>
            <a:pPr marL="205740" indent="-205740">
              <a:buFont typeface="Courier New" charset="0"/>
              <a:buChar char="o"/>
            </a:pPr>
            <a:r>
              <a:rPr lang="en-US" sz="1600" dirty="0"/>
              <a:t>… … </a:t>
            </a:r>
          </a:p>
          <a:p>
            <a:pPr marL="205740" indent="-205740">
              <a:buFont typeface="Courier New" charset="0"/>
              <a:buChar char="o"/>
            </a:pPr>
            <a:endParaRPr lang="is-IS" sz="1400" dirty="0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06E953BE-4E87-41F2-B911-F0896BCBC3D7}"/>
              </a:ext>
            </a:extLst>
          </p:cNvPr>
          <p:cNvSpPr/>
          <p:nvPr/>
        </p:nvSpPr>
        <p:spPr>
          <a:xfrm>
            <a:off x="2699976" y="355074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9B8C0890-010C-43E2-A552-76FB96354CCD}"/>
              </a:ext>
            </a:extLst>
          </p:cNvPr>
          <p:cNvSpPr/>
          <p:nvPr/>
        </p:nvSpPr>
        <p:spPr>
          <a:xfrm>
            <a:off x="8709673" y="3550072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3E3C8B-1463-40BD-9661-48013F6DA9BC}"/>
              </a:ext>
            </a:extLst>
          </p:cNvPr>
          <p:cNvSpPr>
            <a:spLocks noChangeAspect="1"/>
          </p:cNvSpPr>
          <p:nvPr/>
        </p:nvSpPr>
        <p:spPr>
          <a:xfrm>
            <a:off x="3529241" y="3001778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F0C8EE-650A-45B3-9826-01AF80776E48}"/>
              </a:ext>
            </a:extLst>
          </p:cNvPr>
          <p:cNvSpPr>
            <a:spLocks noChangeAspect="1"/>
          </p:cNvSpPr>
          <p:nvPr/>
        </p:nvSpPr>
        <p:spPr>
          <a:xfrm>
            <a:off x="4594442" y="3005220"/>
            <a:ext cx="241110" cy="241110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B2D023-4887-49F7-BD18-C87B3E03E820}"/>
              </a:ext>
            </a:extLst>
          </p:cNvPr>
          <p:cNvSpPr>
            <a:spLocks noChangeAspect="1"/>
          </p:cNvSpPr>
          <p:nvPr/>
        </p:nvSpPr>
        <p:spPr>
          <a:xfrm>
            <a:off x="4933366" y="3008206"/>
            <a:ext cx="241110" cy="241110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7B9D27-6722-4862-BFFF-82D5B7744097}"/>
              </a:ext>
            </a:extLst>
          </p:cNvPr>
          <p:cNvSpPr>
            <a:spLocks noChangeAspect="1"/>
          </p:cNvSpPr>
          <p:nvPr/>
        </p:nvSpPr>
        <p:spPr>
          <a:xfrm>
            <a:off x="3290721" y="3243242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EA02DC-913C-48F7-B977-764F4BD5ED43}"/>
              </a:ext>
            </a:extLst>
          </p:cNvPr>
          <p:cNvSpPr>
            <a:spLocks noChangeAspect="1"/>
          </p:cNvSpPr>
          <p:nvPr/>
        </p:nvSpPr>
        <p:spPr>
          <a:xfrm>
            <a:off x="3667197" y="3249927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DD50398-BC4B-438A-B6F0-24383D477834}"/>
              </a:ext>
            </a:extLst>
          </p:cNvPr>
          <p:cNvSpPr>
            <a:spLocks noChangeAspect="1"/>
          </p:cNvSpPr>
          <p:nvPr/>
        </p:nvSpPr>
        <p:spPr>
          <a:xfrm>
            <a:off x="4103193" y="3246803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3CDD05-8D18-48AF-96DE-81D961220AE8}"/>
              </a:ext>
            </a:extLst>
          </p:cNvPr>
          <p:cNvSpPr>
            <a:spLocks noChangeAspect="1"/>
          </p:cNvSpPr>
          <p:nvPr/>
        </p:nvSpPr>
        <p:spPr>
          <a:xfrm>
            <a:off x="3664572" y="3529970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C2B4BF-DA3D-4A37-AEE1-D3DB3EE32C62}"/>
              </a:ext>
            </a:extLst>
          </p:cNvPr>
          <p:cNvSpPr>
            <a:spLocks noChangeAspect="1"/>
          </p:cNvSpPr>
          <p:nvPr/>
        </p:nvSpPr>
        <p:spPr>
          <a:xfrm>
            <a:off x="4567726" y="3529970"/>
            <a:ext cx="253344" cy="253344"/>
          </a:xfrm>
          <a:prstGeom prst="ellipse">
            <a:avLst/>
          </a:prstGeom>
          <a:solidFill>
            <a:srgbClr val="92D050">
              <a:alpha val="72000"/>
            </a:srgb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7B98DB-FA73-4D02-B574-AF7635CB9CC2}"/>
              </a:ext>
            </a:extLst>
          </p:cNvPr>
          <p:cNvSpPr/>
          <p:nvPr/>
        </p:nvSpPr>
        <p:spPr>
          <a:xfrm>
            <a:off x="9470762" y="2474838"/>
            <a:ext cx="1567405" cy="2149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hape 127">
                <a:extLst>
                  <a:ext uri="{FF2B5EF4-FFF2-40B4-BE49-F238E27FC236}">
                    <a16:creationId xmlns:a16="http://schemas.microsoft.com/office/drawing/2014/main" id="{78DB25FC-F21D-4F80-ADD8-4D2A3F5C9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803" y="1507481"/>
                <a:ext cx="9118397" cy="1112743"/>
              </a:xfrm>
              <a:prstGeom prst="rect">
                <a:avLst/>
              </a:prstGeom>
            </p:spPr>
            <p:txBody>
              <a:bodyPr lIns="109710" tIns="109710" rIns="109710" bIns="109710" anchor="t" anchorCtr="0">
                <a:noAutofit/>
              </a:bodyPr>
              <a:lstStyle>
                <a:lvl1pPr marL="309541" indent="-30954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89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1pPr>
                <a:lvl2pPr marL="670672" indent="-25795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52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2pPr>
                <a:lvl3pPr marL="1031802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6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3pPr>
                <a:lvl4pPr marL="144452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4pPr>
                <a:lvl5pPr marL="185724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5pPr>
                <a:lvl6pPr marL="2269964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82685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9540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0812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Input: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network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=(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Output: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charset="0"/>
                      </a:rPr>
                      <m:t>𝑿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≪|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-dim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each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</a:rPr>
                  <a:t>.</a:t>
                </a: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Shape 127">
                <a:extLst>
                  <a:ext uri="{FF2B5EF4-FFF2-40B4-BE49-F238E27FC236}">
                    <a16:creationId xmlns:a16="http://schemas.microsoft.com/office/drawing/2014/main" id="{78DB25FC-F21D-4F80-ADD8-4D2A3F5C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03" y="1507481"/>
                <a:ext cx="9118397" cy="1112743"/>
              </a:xfrm>
              <a:prstGeom prst="rect">
                <a:avLst/>
              </a:prstGeom>
              <a:blipFill>
                <a:blip r:embed="rId10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itle 13">
            <a:extLst>
              <a:ext uri="{FF2B5EF4-FFF2-40B4-BE49-F238E27FC236}">
                <a16:creationId xmlns:a16="http://schemas.microsoft.com/office/drawing/2014/main" id="{C49D741E-B6FC-4874-A7D4-42C63835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2733"/>
          </a:xfrm>
        </p:spPr>
        <p:txBody>
          <a:bodyPr/>
          <a:lstStyle/>
          <a:p>
            <a:r>
              <a:rPr lang="en-US" sz="3200" dirty="0"/>
              <a:t>Network embedding</a:t>
            </a:r>
          </a:p>
        </p:txBody>
      </p:sp>
    </p:spTree>
    <p:extLst>
      <p:ext uri="{BB962C8B-B14F-4D97-AF65-F5344CB8AC3E}">
        <p14:creationId xmlns:p14="http://schemas.microsoft.com/office/powerpoint/2010/main" val="28376504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C82197-8B50-4D2E-A03B-CA8A45FB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200" dirty="0"/>
              <a:t>Network embedding: </a:t>
            </a:r>
            <a:r>
              <a:rPr lang="en-US" sz="3200" dirty="0" err="1"/>
              <a:t>DeepWalk</a:t>
            </a:r>
            <a:endParaRPr lang="en-US" sz="3200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6E4FE446-0016-42F6-BBEA-DE36338F79D7}"/>
              </a:ext>
            </a:extLst>
          </p:cNvPr>
          <p:cNvSpPr/>
          <p:nvPr/>
        </p:nvSpPr>
        <p:spPr>
          <a:xfrm>
            <a:off x="5423001" y="3561218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E33DF61-74D4-4688-ADE9-3668A3A19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12879" r="32558" b="7576"/>
          <a:stretch/>
        </p:blipFill>
        <p:spPr>
          <a:xfrm>
            <a:off x="1339046" y="2738237"/>
            <a:ext cx="1421696" cy="200373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879F0B5-08B9-4DF1-AFA7-05AE68CC4C19}"/>
              </a:ext>
            </a:extLst>
          </p:cNvPr>
          <p:cNvSpPr txBox="1"/>
          <p:nvPr/>
        </p:nvSpPr>
        <p:spPr>
          <a:xfrm>
            <a:off x="4014218" y="5292352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Feature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learning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A1EC24-AFF7-4592-8F17-B238EAFED05C}"/>
              </a:ext>
            </a:extLst>
          </p:cNvPr>
          <p:cNvSpPr txBox="1"/>
          <p:nvPr/>
        </p:nvSpPr>
        <p:spPr>
          <a:xfrm>
            <a:off x="2858865" y="4731201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trike="sngStrike" dirty="0">
                <a:latin typeface="Helvetica Neue" charset="0"/>
                <a:ea typeface="Helvetica Neue" charset="0"/>
                <a:cs typeface="Helvetica Neue" charset="0"/>
              </a:rPr>
              <a:t>sentences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node-paths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7AD035-721E-419C-99B3-15F585CFE8FB}"/>
              </a:ext>
            </a:extLst>
          </p:cNvPr>
          <p:cNvGrpSpPr/>
          <p:nvPr/>
        </p:nvGrpSpPr>
        <p:grpSpPr>
          <a:xfrm>
            <a:off x="5767674" y="2587653"/>
            <a:ext cx="2243916" cy="2171710"/>
            <a:chOff x="4298395" y="2000088"/>
            <a:chExt cx="1869930" cy="214465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A07A070-3CDF-4061-9D42-E9F87C5AAF6E}"/>
                </a:ext>
              </a:extLst>
            </p:cNvPr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86B8CD-8285-4C3B-83FB-FCCC9333A277}"/>
                </a:ext>
              </a:extLst>
            </p:cNvPr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BAAC849-9664-4027-A919-BAA83FB5DA1D}"/>
                </a:ext>
              </a:extLst>
            </p:cNvPr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C2A9FAE-CF50-4E7C-8D96-00D68EAF7ECB}"/>
                </a:ext>
              </a:extLst>
            </p:cNvPr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125D741-015C-42C3-9FFE-403E49DD3286}"/>
                </a:ext>
              </a:extLst>
            </p:cNvPr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A7FDA47-55B3-4BA2-BA40-B9F2B4552B6A}"/>
                </a:ext>
              </a:extLst>
            </p:cNvPr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9C54170-F678-4926-8CCC-DD415BE63315}"/>
                </a:ext>
              </a:extLst>
            </p:cNvPr>
            <p:cNvCxnSpPr>
              <a:endCxn id="104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A6E2A00-1A1C-42B8-9B50-058FEC1BC9C7}"/>
                </a:ext>
              </a:extLst>
            </p:cNvPr>
            <p:cNvCxnSpPr>
              <a:endCxn id="105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8F31A75-DE6C-44BD-A8BD-F160ED9CBBC8}"/>
                </a:ext>
              </a:extLst>
            </p:cNvPr>
            <p:cNvCxnSpPr>
              <a:endCxn id="106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1C56285-AB84-43CF-9D7A-FE6BE864E4DD}"/>
                </a:ext>
              </a:extLst>
            </p:cNvPr>
            <p:cNvCxnSpPr>
              <a:endCxn id="107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2B79455E-EF6B-48A8-B894-6670D15FEDDE}"/>
                    </a:ext>
                  </a:extLst>
                </p:cNvPr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5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0BEE000-04F3-47B2-A3B8-7925B0C40701}"/>
                    </a:ext>
                  </a:extLst>
                </p:cNvPr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48ED80B-B67A-459D-B9E2-070D92D9DCEB}"/>
                    </a:ext>
                  </a:extLst>
                </p:cNvPr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FCCA1A2-C610-4776-A9D2-F54E5988FCFE}"/>
                    </a:ext>
                  </a:extLst>
                </p:cNvPr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31AE87C-DAE5-4F8E-8080-E1F1CA0607B0}"/>
                    </a:ext>
                  </a:extLst>
                </p:cNvPr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9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25D57EF-95F1-4F15-A4E6-9E95B7EDE177}"/>
                </a:ext>
              </a:extLst>
            </p:cNvPr>
            <p:cNvCxnSpPr>
              <a:stCxn id="102" idx="3"/>
              <a:endCxn id="103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7F7C091-DB93-4ED1-8433-4AF374826926}"/>
              </a:ext>
            </a:extLst>
          </p:cNvPr>
          <p:cNvSpPr txBox="1"/>
          <p:nvPr/>
        </p:nvSpPr>
        <p:spPr>
          <a:xfrm>
            <a:off x="5775657" y="4737403"/>
            <a:ext cx="251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skip-gram </a:t>
            </a:r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06E953BE-4E87-41F2-B911-F0896BCBC3D7}"/>
              </a:ext>
            </a:extLst>
          </p:cNvPr>
          <p:cNvSpPr/>
          <p:nvPr/>
        </p:nvSpPr>
        <p:spPr>
          <a:xfrm>
            <a:off x="2699976" y="355074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9B8C0890-010C-43E2-A552-76FB96354CCD}"/>
              </a:ext>
            </a:extLst>
          </p:cNvPr>
          <p:cNvSpPr/>
          <p:nvPr/>
        </p:nvSpPr>
        <p:spPr>
          <a:xfrm>
            <a:off x="8709673" y="3550072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12E551-D667-4CF3-A3E7-CB3E118AF97C}"/>
              </a:ext>
            </a:extLst>
          </p:cNvPr>
          <p:cNvSpPr/>
          <p:nvPr/>
        </p:nvSpPr>
        <p:spPr>
          <a:xfrm>
            <a:off x="9470762" y="2474838"/>
            <a:ext cx="1567405" cy="2149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E75A1F-A1CC-42B3-B009-B40059942FF3}"/>
              </a:ext>
            </a:extLst>
          </p:cNvPr>
          <p:cNvSpPr txBox="1"/>
          <p:nvPr/>
        </p:nvSpPr>
        <p:spPr>
          <a:xfrm>
            <a:off x="8438341" y="4741969"/>
            <a:ext cx="351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trike="sngStrike" dirty="0">
                <a:latin typeface="Helvetica Neue" charset="0"/>
                <a:ea typeface="Helvetica Neue" charset="0"/>
                <a:cs typeface="Helvetica Neue" charset="0"/>
              </a:rPr>
              <a:t>hand-crafted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latent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feature matrix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391654-727F-4B55-BA2B-55E7169EDB64}"/>
              </a:ext>
            </a:extLst>
          </p:cNvPr>
          <p:cNvSpPr>
            <a:spLocks noChangeAspect="1"/>
          </p:cNvSpPr>
          <p:nvPr/>
        </p:nvSpPr>
        <p:spPr>
          <a:xfrm rot="16200000">
            <a:off x="3122118" y="293650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0735A03-CD2C-496D-B544-C0CC67D084AA}"/>
              </a:ext>
            </a:extLst>
          </p:cNvPr>
          <p:cNvSpPr>
            <a:spLocks noChangeAspect="1"/>
          </p:cNvSpPr>
          <p:nvPr/>
        </p:nvSpPr>
        <p:spPr>
          <a:xfrm rot="16200000">
            <a:off x="3543555" y="2931186"/>
            <a:ext cx="286182" cy="286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DABB55-E346-4735-A624-DE7A044F45FC}"/>
              </a:ext>
            </a:extLst>
          </p:cNvPr>
          <p:cNvSpPr>
            <a:spLocks noChangeAspect="1"/>
          </p:cNvSpPr>
          <p:nvPr/>
        </p:nvSpPr>
        <p:spPr>
          <a:xfrm rot="16200000">
            <a:off x="3974450" y="293650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2B3AE9-DFDB-41FD-B023-D09110F76F64}"/>
              </a:ext>
            </a:extLst>
          </p:cNvPr>
          <p:cNvSpPr>
            <a:spLocks noChangeAspect="1"/>
          </p:cNvSpPr>
          <p:nvPr/>
        </p:nvSpPr>
        <p:spPr>
          <a:xfrm rot="16200000">
            <a:off x="4424182" y="293650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B0D9B1B-A4CF-462A-840C-F91646C9D67A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 rot="16200000">
            <a:off x="3471941" y="3005321"/>
            <a:ext cx="2657" cy="1405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8A0F80-1E41-4608-B82B-B22DC4E48A2A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 rot="16200000" flipH="1">
            <a:off x="3900765" y="3003249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08B2BD-5023-4E5D-82C6-68433CBF0AD4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 rot="16200000">
            <a:off x="4339749" y="2992502"/>
            <a:ext cx="0" cy="1688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4332178-CACC-4C3B-86F9-170A22760C6B}"/>
              </a:ext>
            </a:extLst>
          </p:cNvPr>
          <p:cNvSpPr txBox="1"/>
          <p:nvPr/>
        </p:nvSpPr>
        <p:spPr>
          <a:xfrm>
            <a:off x="3082118" y="2840067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8E2AB8-EA89-410F-8804-F8B1B601A488}"/>
              </a:ext>
            </a:extLst>
          </p:cNvPr>
          <p:cNvSpPr txBox="1"/>
          <p:nvPr/>
        </p:nvSpPr>
        <p:spPr>
          <a:xfrm>
            <a:off x="3923024" y="2844531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BC3D83-A5A9-4A44-9FAE-A3B5A8920512}"/>
              </a:ext>
            </a:extLst>
          </p:cNvPr>
          <p:cNvSpPr txBox="1"/>
          <p:nvPr/>
        </p:nvSpPr>
        <p:spPr>
          <a:xfrm>
            <a:off x="3512910" y="2838196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182FF4-E2CD-4A43-B281-331E8620D5D9}"/>
              </a:ext>
            </a:extLst>
          </p:cNvPr>
          <p:cNvSpPr txBox="1"/>
          <p:nvPr/>
        </p:nvSpPr>
        <p:spPr>
          <a:xfrm>
            <a:off x="4805721" y="2868115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CE84CE6-2C89-468D-AA00-18E2E815620B}"/>
              </a:ext>
            </a:extLst>
          </p:cNvPr>
          <p:cNvSpPr>
            <a:spLocks noChangeAspect="1"/>
          </p:cNvSpPr>
          <p:nvPr/>
        </p:nvSpPr>
        <p:spPr>
          <a:xfrm rot="16200000">
            <a:off x="4845373" y="2944788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B3D0A5-1985-4594-BB57-08E273CFF8B7}"/>
              </a:ext>
            </a:extLst>
          </p:cNvPr>
          <p:cNvCxnSpPr>
            <a:cxnSpLocks/>
            <a:endCxn id="57" idx="0"/>
          </p:cNvCxnSpPr>
          <p:nvPr/>
        </p:nvCxnSpPr>
        <p:spPr>
          <a:xfrm rot="16200000" flipH="1">
            <a:off x="4771688" y="3011536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27E3DCE-924F-4699-BA56-C686E377BFF1}"/>
              </a:ext>
            </a:extLst>
          </p:cNvPr>
          <p:cNvSpPr txBox="1"/>
          <p:nvPr/>
        </p:nvSpPr>
        <p:spPr>
          <a:xfrm>
            <a:off x="4384109" y="2856323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E62DEF3-C4BF-4C76-A39B-0E487C60A708}"/>
              </a:ext>
            </a:extLst>
          </p:cNvPr>
          <p:cNvSpPr>
            <a:spLocks noChangeAspect="1"/>
          </p:cNvSpPr>
          <p:nvPr/>
        </p:nvSpPr>
        <p:spPr>
          <a:xfrm rot="16200000">
            <a:off x="3122118" y="332943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C55F8CF-E9DD-467A-9E95-779E6A432820}"/>
              </a:ext>
            </a:extLst>
          </p:cNvPr>
          <p:cNvSpPr>
            <a:spLocks noChangeAspect="1"/>
          </p:cNvSpPr>
          <p:nvPr/>
        </p:nvSpPr>
        <p:spPr>
          <a:xfrm rot="16200000">
            <a:off x="3543555" y="3324116"/>
            <a:ext cx="286182" cy="286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C69D135-2814-4026-A0C3-0ACF25B8806D}"/>
              </a:ext>
            </a:extLst>
          </p:cNvPr>
          <p:cNvSpPr>
            <a:spLocks noChangeAspect="1"/>
          </p:cNvSpPr>
          <p:nvPr/>
        </p:nvSpPr>
        <p:spPr>
          <a:xfrm rot="16200000">
            <a:off x="3974450" y="332943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D7EE68-6C71-46D8-9EEB-7C2C22522369}"/>
              </a:ext>
            </a:extLst>
          </p:cNvPr>
          <p:cNvSpPr>
            <a:spLocks noChangeAspect="1"/>
          </p:cNvSpPr>
          <p:nvPr/>
        </p:nvSpPr>
        <p:spPr>
          <a:xfrm rot="16200000">
            <a:off x="4424182" y="332943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C7857A5-4F69-42AD-92A2-7E0B3A41940D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rot="16200000">
            <a:off x="3471941" y="3398251"/>
            <a:ext cx="2657" cy="1405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AD5B00E-54B0-4A9B-9A45-D83D1273D2A2}"/>
              </a:ext>
            </a:extLst>
          </p:cNvPr>
          <p:cNvCxnSpPr>
            <a:cxnSpLocks/>
            <a:stCxn id="63" idx="4"/>
            <a:endCxn id="64" idx="0"/>
          </p:cNvCxnSpPr>
          <p:nvPr/>
        </p:nvCxnSpPr>
        <p:spPr>
          <a:xfrm rot="16200000" flipH="1">
            <a:off x="3900765" y="3396179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ED88DBF-84F5-4FBE-9926-9CA4C6701756}"/>
              </a:ext>
            </a:extLst>
          </p:cNvPr>
          <p:cNvCxnSpPr>
            <a:cxnSpLocks/>
            <a:stCxn id="64" idx="4"/>
            <a:endCxn id="65" idx="0"/>
          </p:cNvCxnSpPr>
          <p:nvPr/>
        </p:nvCxnSpPr>
        <p:spPr>
          <a:xfrm rot="16200000">
            <a:off x="4339749" y="3385432"/>
            <a:ext cx="0" cy="1688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4E1E1-6C23-4A17-951F-56DB12ED2F06}"/>
              </a:ext>
            </a:extLst>
          </p:cNvPr>
          <p:cNvSpPr txBox="1"/>
          <p:nvPr/>
        </p:nvSpPr>
        <p:spPr>
          <a:xfrm>
            <a:off x="3082118" y="3232997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8339C7-FA5F-45D5-AB8F-22064D48BFF0}"/>
              </a:ext>
            </a:extLst>
          </p:cNvPr>
          <p:cNvSpPr txBox="1"/>
          <p:nvPr/>
        </p:nvSpPr>
        <p:spPr>
          <a:xfrm>
            <a:off x="3923024" y="3237461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B76CEF-65BE-46CB-A6ED-02FCB9F0E9AB}"/>
              </a:ext>
            </a:extLst>
          </p:cNvPr>
          <p:cNvSpPr txBox="1"/>
          <p:nvPr/>
        </p:nvSpPr>
        <p:spPr>
          <a:xfrm>
            <a:off x="3512910" y="3231126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09F2B78-9E67-484C-A262-7FE55C9DD324}"/>
              </a:ext>
            </a:extLst>
          </p:cNvPr>
          <p:cNvSpPr>
            <a:spLocks noChangeAspect="1"/>
          </p:cNvSpPr>
          <p:nvPr/>
        </p:nvSpPr>
        <p:spPr>
          <a:xfrm rot="16200000">
            <a:off x="4845373" y="3337718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F356CFD-88A6-4717-9EA3-9D1E4FE7B081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4771688" y="3404466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614CF5A-0081-4679-9BCB-0959593C63B5}"/>
              </a:ext>
            </a:extLst>
          </p:cNvPr>
          <p:cNvSpPr txBox="1"/>
          <p:nvPr/>
        </p:nvSpPr>
        <p:spPr>
          <a:xfrm>
            <a:off x="4384109" y="3249253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0AAE700-D1B8-4D08-8D0D-1AFDFDFB5AA7}"/>
              </a:ext>
            </a:extLst>
          </p:cNvPr>
          <p:cNvSpPr>
            <a:spLocks noChangeAspect="1"/>
          </p:cNvSpPr>
          <p:nvPr/>
        </p:nvSpPr>
        <p:spPr>
          <a:xfrm rot="16200000">
            <a:off x="3122118" y="3761039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319E43-DC31-4FC6-9DC0-2F2B4A805608}"/>
              </a:ext>
            </a:extLst>
          </p:cNvPr>
          <p:cNvSpPr>
            <a:spLocks noChangeAspect="1"/>
          </p:cNvSpPr>
          <p:nvPr/>
        </p:nvSpPr>
        <p:spPr>
          <a:xfrm rot="16200000">
            <a:off x="3543555" y="3755724"/>
            <a:ext cx="286182" cy="286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EE2E982-68AB-4FDA-9F08-670A1F3522CC}"/>
              </a:ext>
            </a:extLst>
          </p:cNvPr>
          <p:cNvSpPr>
            <a:spLocks noChangeAspect="1"/>
          </p:cNvSpPr>
          <p:nvPr/>
        </p:nvSpPr>
        <p:spPr>
          <a:xfrm rot="16200000">
            <a:off x="3974450" y="3761039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7AAC868-E580-480A-8E3E-C727AB126915}"/>
              </a:ext>
            </a:extLst>
          </p:cNvPr>
          <p:cNvSpPr>
            <a:spLocks noChangeAspect="1"/>
          </p:cNvSpPr>
          <p:nvPr/>
        </p:nvSpPr>
        <p:spPr>
          <a:xfrm rot="16200000">
            <a:off x="4424182" y="3761039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B3EC08B-55EE-4326-8A2D-F334A95EB3A7}"/>
              </a:ext>
            </a:extLst>
          </p:cNvPr>
          <p:cNvCxnSpPr>
            <a:cxnSpLocks/>
            <a:stCxn id="75" idx="4"/>
            <a:endCxn id="76" idx="0"/>
          </p:cNvCxnSpPr>
          <p:nvPr/>
        </p:nvCxnSpPr>
        <p:spPr>
          <a:xfrm rot="16200000">
            <a:off x="3471941" y="3829859"/>
            <a:ext cx="2657" cy="1405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A352C93-EABB-4B5D-82A5-B586905432AA}"/>
              </a:ext>
            </a:extLst>
          </p:cNvPr>
          <p:cNvCxnSpPr>
            <a:cxnSpLocks/>
            <a:stCxn id="76" idx="4"/>
            <a:endCxn id="77" idx="0"/>
          </p:cNvCxnSpPr>
          <p:nvPr/>
        </p:nvCxnSpPr>
        <p:spPr>
          <a:xfrm rot="16200000" flipH="1">
            <a:off x="3900765" y="3827787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7A9CC8-915F-4A11-9D47-D2A6962FD19E}"/>
              </a:ext>
            </a:extLst>
          </p:cNvPr>
          <p:cNvCxnSpPr>
            <a:cxnSpLocks/>
            <a:stCxn id="77" idx="4"/>
            <a:endCxn id="78" idx="0"/>
          </p:cNvCxnSpPr>
          <p:nvPr/>
        </p:nvCxnSpPr>
        <p:spPr>
          <a:xfrm rot="16200000">
            <a:off x="4339749" y="3817040"/>
            <a:ext cx="0" cy="1688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33E8BA7-77D8-4C3A-AB60-AA1BA340BEEE}"/>
              </a:ext>
            </a:extLst>
          </p:cNvPr>
          <p:cNvSpPr txBox="1"/>
          <p:nvPr/>
        </p:nvSpPr>
        <p:spPr>
          <a:xfrm>
            <a:off x="3082118" y="3664605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B4C82E9-95CA-4A58-8345-559543CF9D78}"/>
              </a:ext>
            </a:extLst>
          </p:cNvPr>
          <p:cNvSpPr txBox="1"/>
          <p:nvPr/>
        </p:nvSpPr>
        <p:spPr>
          <a:xfrm>
            <a:off x="3923024" y="3669069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0C814F-6A57-440A-808B-3F9914A2EF0E}"/>
              </a:ext>
            </a:extLst>
          </p:cNvPr>
          <p:cNvSpPr txBox="1"/>
          <p:nvPr/>
        </p:nvSpPr>
        <p:spPr>
          <a:xfrm>
            <a:off x="3512910" y="3662734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1967303-4CE4-4A68-97BD-7545AB65AD09}"/>
              </a:ext>
            </a:extLst>
          </p:cNvPr>
          <p:cNvSpPr>
            <a:spLocks noChangeAspect="1"/>
          </p:cNvSpPr>
          <p:nvPr/>
        </p:nvSpPr>
        <p:spPr>
          <a:xfrm rot="16200000">
            <a:off x="4845373" y="3769326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AF369C-3417-4573-A580-B97A006BEF2F}"/>
              </a:ext>
            </a:extLst>
          </p:cNvPr>
          <p:cNvCxnSpPr>
            <a:cxnSpLocks/>
            <a:endCxn id="85" idx="0"/>
          </p:cNvCxnSpPr>
          <p:nvPr/>
        </p:nvCxnSpPr>
        <p:spPr>
          <a:xfrm rot="16200000" flipH="1">
            <a:off x="4771688" y="3836074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23846D2-9C36-4050-B355-11DE85D64EE5}"/>
              </a:ext>
            </a:extLst>
          </p:cNvPr>
          <p:cNvSpPr txBox="1"/>
          <p:nvPr/>
        </p:nvSpPr>
        <p:spPr>
          <a:xfrm>
            <a:off x="4384109" y="3680861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DFEB7F0-5519-4F96-90F0-C05CD2E8FFAC}"/>
              </a:ext>
            </a:extLst>
          </p:cNvPr>
          <p:cNvSpPr>
            <a:spLocks noChangeAspect="1"/>
          </p:cNvSpPr>
          <p:nvPr/>
        </p:nvSpPr>
        <p:spPr>
          <a:xfrm rot="16200000">
            <a:off x="3117832" y="418727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C4D909F-353C-4E29-9419-D2B167DEEC97}"/>
              </a:ext>
            </a:extLst>
          </p:cNvPr>
          <p:cNvSpPr>
            <a:spLocks noChangeAspect="1"/>
          </p:cNvSpPr>
          <p:nvPr/>
        </p:nvSpPr>
        <p:spPr>
          <a:xfrm rot="16200000">
            <a:off x="3539269" y="4181956"/>
            <a:ext cx="286182" cy="286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74EA142-D039-40BF-8919-7372276DAB63}"/>
              </a:ext>
            </a:extLst>
          </p:cNvPr>
          <p:cNvSpPr>
            <a:spLocks noChangeAspect="1"/>
          </p:cNvSpPr>
          <p:nvPr/>
        </p:nvSpPr>
        <p:spPr>
          <a:xfrm rot="16200000">
            <a:off x="3970164" y="418727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E10DB0A-78BD-4CC3-8383-F410487D2A25}"/>
              </a:ext>
            </a:extLst>
          </p:cNvPr>
          <p:cNvSpPr>
            <a:spLocks noChangeAspect="1"/>
          </p:cNvSpPr>
          <p:nvPr/>
        </p:nvSpPr>
        <p:spPr>
          <a:xfrm rot="16200000">
            <a:off x="4419896" y="4187271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BD31455-67CD-4C3C-A74E-0A882164C6EF}"/>
              </a:ext>
            </a:extLst>
          </p:cNvPr>
          <p:cNvCxnSpPr>
            <a:cxnSpLocks/>
            <a:stCxn id="88" idx="4"/>
            <a:endCxn id="91" idx="0"/>
          </p:cNvCxnSpPr>
          <p:nvPr/>
        </p:nvCxnSpPr>
        <p:spPr>
          <a:xfrm rot="16200000">
            <a:off x="3467655" y="4256091"/>
            <a:ext cx="2657" cy="1405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70CE37D-9E6D-4B5B-A625-E4380AAF3680}"/>
              </a:ext>
            </a:extLst>
          </p:cNvPr>
          <p:cNvCxnSpPr>
            <a:cxnSpLocks/>
            <a:stCxn id="91" idx="4"/>
            <a:endCxn id="92" idx="0"/>
          </p:cNvCxnSpPr>
          <p:nvPr/>
        </p:nvCxnSpPr>
        <p:spPr>
          <a:xfrm rot="16200000" flipH="1">
            <a:off x="3896479" y="4254019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463EF73-6F24-4311-B959-478381F05B0D}"/>
              </a:ext>
            </a:extLst>
          </p:cNvPr>
          <p:cNvCxnSpPr>
            <a:cxnSpLocks/>
            <a:stCxn id="92" idx="4"/>
            <a:endCxn id="93" idx="0"/>
          </p:cNvCxnSpPr>
          <p:nvPr/>
        </p:nvCxnSpPr>
        <p:spPr>
          <a:xfrm rot="16200000">
            <a:off x="4335463" y="4243272"/>
            <a:ext cx="0" cy="1688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1D1100D-F67F-4E50-8A91-1C29895B14F9}"/>
              </a:ext>
            </a:extLst>
          </p:cNvPr>
          <p:cNvSpPr txBox="1"/>
          <p:nvPr/>
        </p:nvSpPr>
        <p:spPr>
          <a:xfrm>
            <a:off x="3077832" y="4090837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3F78C67-9EB6-47BF-9EC4-C7BAD2586A70}"/>
              </a:ext>
            </a:extLst>
          </p:cNvPr>
          <p:cNvSpPr txBox="1"/>
          <p:nvPr/>
        </p:nvSpPr>
        <p:spPr>
          <a:xfrm>
            <a:off x="3918738" y="4095301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0236338-4A23-4B1C-BCE5-92E491BFEE8E}"/>
              </a:ext>
            </a:extLst>
          </p:cNvPr>
          <p:cNvSpPr txBox="1"/>
          <p:nvPr/>
        </p:nvSpPr>
        <p:spPr>
          <a:xfrm>
            <a:off x="3508624" y="4088966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BF5CBF4-82A8-42B1-8028-BCEEC6981A44}"/>
              </a:ext>
            </a:extLst>
          </p:cNvPr>
          <p:cNvSpPr>
            <a:spLocks noChangeAspect="1"/>
          </p:cNvSpPr>
          <p:nvPr/>
        </p:nvSpPr>
        <p:spPr>
          <a:xfrm rot="16200000">
            <a:off x="4841087" y="4195558"/>
            <a:ext cx="280867" cy="2808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E5DFD-4DA4-4AB7-82A7-2A2E11D1146E}"/>
              </a:ext>
            </a:extLst>
          </p:cNvPr>
          <p:cNvCxnSpPr>
            <a:cxnSpLocks/>
            <a:endCxn id="121" idx="0"/>
          </p:cNvCxnSpPr>
          <p:nvPr/>
        </p:nvCxnSpPr>
        <p:spPr>
          <a:xfrm rot="16200000" flipH="1">
            <a:off x="4767402" y="4262306"/>
            <a:ext cx="2657" cy="1447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2855F3B-9541-4814-A684-5C66B54C05D4}"/>
              </a:ext>
            </a:extLst>
          </p:cNvPr>
          <p:cNvSpPr txBox="1"/>
          <p:nvPr/>
        </p:nvSpPr>
        <p:spPr>
          <a:xfrm>
            <a:off x="4379823" y="4107093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63D190-60A5-466E-A696-7D9E3F6425CE}"/>
              </a:ext>
            </a:extLst>
          </p:cNvPr>
          <p:cNvSpPr txBox="1"/>
          <p:nvPr/>
        </p:nvSpPr>
        <p:spPr>
          <a:xfrm>
            <a:off x="4786276" y="4126154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00E438-8C3F-4B6E-9643-E837C11B1689}"/>
              </a:ext>
            </a:extLst>
          </p:cNvPr>
          <p:cNvSpPr txBox="1"/>
          <p:nvPr/>
        </p:nvSpPr>
        <p:spPr>
          <a:xfrm>
            <a:off x="4798976" y="3681698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C34860-8FDF-475A-8333-2AA3017D08F6}"/>
              </a:ext>
            </a:extLst>
          </p:cNvPr>
          <p:cNvSpPr txBox="1"/>
          <p:nvPr/>
        </p:nvSpPr>
        <p:spPr>
          <a:xfrm>
            <a:off x="4802720" y="3249253"/>
            <a:ext cx="5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E1D01-2C35-4F04-A6E2-19176AABF258}"/>
              </a:ext>
            </a:extLst>
          </p:cNvPr>
          <p:cNvSpPr/>
          <p:nvPr/>
        </p:nvSpPr>
        <p:spPr>
          <a:xfrm>
            <a:off x="61943" y="6575534"/>
            <a:ext cx="12130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Perozzi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et al.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: Online learning of social representations. In </a:t>
            </a:r>
            <a:r>
              <a:rPr lang="en-US" sz="1200" i="1" dirty="0">
                <a:latin typeface="Times New Roman" charset="0"/>
                <a:ea typeface="Times New Roman" charset="0"/>
                <a:cs typeface="Times New Roman" charset="0"/>
              </a:rPr>
              <a:t>KDD’ 14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pp. 701–710.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Most Cited Paper in KDD’14.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A452DF0-ED57-4778-B3D8-E7FB576D9245}"/>
              </a:ext>
            </a:extLst>
          </p:cNvPr>
          <p:cNvSpPr/>
          <p:nvPr/>
        </p:nvSpPr>
        <p:spPr>
          <a:xfrm>
            <a:off x="2986533" y="2499584"/>
            <a:ext cx="5574761" cy="3131322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hape 127">
                <a:extLst>
                  <a:ext uri="{FF2B5EF4-FFF2-40B4-BE49-F238E27FC236}">
                    <a16:creationId xmlns:a16="http://schemas.microsoft.com/office/drawing/2014/main" id="{734CE65B-F562-4393-A0D6-98B6799F8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803" y="1507481"/>
                <a:ext cx="9118397" cy="1112743"/>
              </a:xfrm>
              <a:prstGeom prst="rect">
                <a:avLst/>
              </a:prstGeom>
            </p:spPr>
            <p:txBody>
              <a:bodyPr lIns="109710" tIns="109710" rIns="109710" bIns="109710" anchor="t" anchorCtr="0">
                <a:noAutofit/>
              </a:bodyPr>
              <a:lstStyle>
                <a:lvl1pPr marL="309541" indent="-30954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89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1pPr>
                <a:lvl2pPr marL="670672" indent="-25795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52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2pPr>
                <a:lvl3pPr marL="1031802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6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3pPr>
                <a:lvl4pPr marL="144452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4pPr>
                <a:lvl5pPr marL="185724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5pPr>
                <a:lvl6pPr marL="2269964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82685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9540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0812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Input: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network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=(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Output: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charset="0"/>
                      </a:rPr>
                      <m:t>𝑿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≪|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-dim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each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</a:rPr>
                  <a:t>.</a:t>
                </a: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Shape 127">
                <a:extLst>
                  <a:ext uri="{FF2B5EF4-FFF2-40B4-BE49-F238E27FC236}">
                    <a16:creationId xmlns:a16="http://schemas.microsoft.com/office/drawing/2014/main" id="{734CE65B-F562-4393-A0D6-98B6799F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03" y="1507481"/>
                <a:ext cx="9118397" cy="1112743"/>
              </a:xfrm>
              <a:prstGeom prst="rect">
                <a:avLst/>
              </a:prstGeom>
              <a:blipFill>
                <a:blip r:embed="rId10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67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>
            <a:extLst>
              <a:ext uri="{FF2B5EF4-FFF2-40B4-BE49-F238E27FC236}">
                <a16:creationId xmlns:a16="http://schemas.microsoft.com/office/drawing/2014/main" id="{2350ABB0-BF99-400B-A525-4CBDA342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168954"/>
            <a:ext cx="9363075" cy="792162"/>
          </a:xfrm>
        </p:spPr>
        <p:txBody>
          <a:bodyPr/>
          <a:lstStyle/>
          <a:p>
            <a:r>
              <a:rPr lang="en-US" altLang="zh-CN" sz="3200"/>
              <a:t>Distributional Hypothesis of Harris</a:t>
            </a:r>
            <a:endParaRPr lang="zh-CN" altLang="en-US" sz="320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7695DCE-7B13-47FE-8E02-D6C47A8B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588" y="2209800"/>
            <a:ext cx="9523412" cy="381158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2215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ea typeface="黑体" pitchFamily="49" charset="-122"/>
              </a:rPr>
              <a:t>Word embedding</a:t>
            </a:r>
            <a:r>
              <a:rPr lang="en-US" altLang="zh-CN" sz="2400" dirty="0">
                <a:ea typeface="黑体" pitchFamily="49" charset="-122"/>
              </a:rPr>
              <a:t>: words in similar contexts have similar meanings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(e.g., skip-gram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in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word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embedding)</a:t>
            </a:r>
            <a:endParaRPr lang="zh-CN" altLang="en-US" sz="2400" dirty="0">
              <a:ea typeface="黑体" pitchFamily="49" charset="-122"/>
            </a:endParaRPr>
          </a:p>
          <a:p>
            <a:pPr>
              <a:lnSpc>
                <a:spcPct val="125000"/>
              </a:lnSpc>
              <a:spcBef>
                <a:spcPts val="2215"/>
              </a:spcBef>
              <a:buFont typeface="Arial" panose="020B0604020202020204" pitchFamily="34" charset="0"/>
              <a:buChar char="•"/>
              <a:defRPr/>
            </a:pPr>
            <a:endParaRPr lang="zh-CN" altLang="en-US" sz="2400" dirty="0">
              <a:ea typeface="黑体" pitchFamily="49" charset="-122"/>
            </a:endParaRPr>
          </a:p>
          <a:p>
            <a:pPr>
              <a:lnSpc>
                <a:spcPct val="125000"/>
              </a:lnSpc>
              <a:spcBef>
                <a:spcPts val="2215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ea typeface="黑体" pitchFamily="49" charset="-122"/>
              </a:rPr>
              <a:t>Node embeddings</a:t>
            </a:r>
            <a:r>
              <a:rPr lang="en-US" altLang="zh-CN" sz="2400" dirty="0">
                <a:ea typeface="黑体" pitchFamily="49" charset="-122"/>
              </a:rPr>
              <a:t>: nodes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in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similar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structural contexts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are</a:t>
            </a:r>
            <a:r>
              <a:rPr lang="zh-CN" altLang="en-US" sz="2400" dirty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similar</a:t>
            </a:r>
          </a:p>
          <a:p>
            <a:pPr lvl="1">
              <a:lnSpc>
                <a:spcPct val="125000"/>
              </a:lnSpc>
              <a:spcBef>
                <a:spcPts val="2215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 err="1">
                <a:ea typeface="黑体" pitchFamily="49" charset="-122"/>
              </a:rPr>
              <a:t>DeepWalk</a:t>
            </a:r>
            <a:r>
              <a:rPr lang="en-US" altLang="zh-CN" sz="2000" dirty="0">
                <a:ea typeface="黑体" pitchFamily="49" charset="-122"/>
              </a:rPr>
              <a:t>: structural contexts are defined by co-occurrence over random walk paths</a:t>
            </a:r>
            <a:endParaRPr lang="zh-CN" altLang="en-US" sz="2000" dirty="0">
              <a:ea typeface="黑体" pitchFamily="49" charset="-122"/>
            </a:endParaRPr>
          </a:p>
        </p:txBody>
      </p:sp>
      <p:sp>
        <p:nvSpPr>
          <p:cNvPr id="8" name="下箭头 7">
            <a:extLst>
              <a:ext uri="{FF2B5EF4-FFF2-40B4-BE49-F238E27FC236}">
                <a16:creationId xmlns:a16="http://schemas.microsoft.com/office/drawing/2014/main" id="{FDFB3CA7-1D77-4FC8-84D5-D26384C82373}"/>
              </a:ext>
            </a:extLst>
          </p:cNvPr>
          <p:cNvSpPr/>
          <p:nvPr/>
        </p:nvSpPr>
        <p:spPr>
          <a:xfrm>
            <a:off x="5334000" y="3394642"/>
            <a:ext cx="3603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3ACA4A-77F2-4DD4-B001-AF8CC50DDDBF}"/>
              </a:ext>
            </a:extLst>
          </p:cNvPr>
          <p:cNvSpPr/>
          <p:nvPr/>
        </p:nvSpPr>
        <p:spPr>
          <a:xfrm>
            <a:off x="3886200" y="6575298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52525"/>
                </a:solidFill>
                <a:latin typeface="Arial" panose="020B0604020202020204" pitchFamily="34" charset="0"/>
              </a:rPr>
              <a:t>Harris, Z. (1954). Distributional structure. </a:t>
            </a:r>
            <a:r>
              <a:rPr lang="en-US" sz="1100" i="1" dirty="0">
                <a:solidFill>
                  <a:srgbClr val="252525"/>
                </a:solidFill>
                <a:latin typeface="Arial" panose="020B0604020202020204" pitchFamily="34" charset="0"/>
              </a:rPr>
              <a:t>Word</a:t>
            </a:r>
            <a:r>
              <a:rPr lang="en-US" sz="1100" dirty="0">
                <a:solidFill>
                  <a:srgbClr val="252525"/>
                </a:solidFill>
                <a:latin typeface="Arial" panose="020B0604020202020204" pitchFamily="34" charset="0"/>
              </a:rPr>
              <a:t>, 10(23): 146-162.</a:t>
            </a:r>
            <a:endParaRPr lang="en-US" sz="1100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0816-A4B4-42DA-A936-9458666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main idea behind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0E84BA-AE55-4071-A349-3818DD09D532}"/>
                  </a:ext>
                </a:extLst>
              </p:cNvPr>
              <p:cNvSpPr txBox="1"/>
              <p:nvPr/>
            </p:nvSpPr>
            <p:spPr>
              <a:xfrm>
                <a:off x="2209800" y="4397857"/>
                <a:ext cx="822019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to maximize the likelihood of node co-occurrence on a random walk path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+mn-lt"/>
                  </a:rPr>
                  <a:t> the probability that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 and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+mn-lt"/>
                  </a:rPr>
                  <a:t> appear on a random walk path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0E84BA-AE55-4071-A349-3818DD09D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97857"/>
                <a:ext cx="8220199" cy="830997"/>
              </a:xfrm>
              <a:prstGeom prst="rect">
                <a:avLst/>
              </a:prstGeom>
              <a:blipFill>
                <a:blip r:embed="rId2"/>
                <a:stretch>
                  <a:fillRect l="-1039" t="-9489" r="-81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AB8379-031B-4672-B969-627C7670ECF2}"/>
                  </a:ext>
                </a:extLst>
              </p:cNvPr>
              <p:cNvSpPr txBox="1"/>
              <p:nvPr/>
            </p:nvSpPr>
            <p:spPr>
              <a:xfrm>
                <a:off x="1524000" y="2181132"/>
                <a:ext cx="5513817" cy="1258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𝑟𝑤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AB8379-031B-4672-B969-627C7670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81132"/>
                <a:ext cx="5513817" cy="1258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7EB522-BEBB-4CFF-A4BC-2B5F24A9A0A1}"/>
                  </a:ext>
                </a:extLst>
              </p:cNvPr>
              <p:cNvSpPr txBox="1"/>
              <p:nvPr/>
            </p:nvSpPr>
            <p:spPr>
              <a:xfrm>
                <a:off x="7772400" y="2293588"/>
                <a:ext cx="3497496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7EB522-BEBB-4CFF-A4BC-2B5F24A9A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293588"/>
                <a:ext cx="3497496" cy="830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221EB5-F451-4E15-A7E9-FCEA91CF8364}"/>
              </a:ext>
            </a:extLst>
          </p:cNvPr>
          <p:cNvSpPr/>
          <p:nvPr/>
        </p:nvSpPr>
        <p:spPr>
          <a:xfrm rot="10800000">
            <a:off x="7301750" y="2662281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DCA6AA-0775-4C49-908E-1FFE5B84C636}"/>
              </a:ext>
            </a:extLst>
          </p:cNvPr>
          <p:cNvSpPr/>
          <p:nvPr/>
        </p:nvSpPr>
        <p:spPr>
          <a:xfrm>
            <a:off x="10090555" y="2293588"/>
            <a:ext cx="653645" cy="449612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92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A5E1C3-8941-4533-98CD-D3A353AF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200" dirty="0"/>
              <a:t>Network embedding: </a:t>
            </a:r>
            <a:r>
              <a:rPr lang="en-US" sz="3200" dirty="0" err="1"/>
              <a:t>DeepWalk</a:t>
            </a:r>
            <a:endParaRPr lang="en-US" sz="3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29E4927-4D95-4BDA-A938-036A225A7A2D}"/>
              </a:ext>
            </a:extLst>
          </p:cNvPr>
          <p:cNvSpPr/>
          <p:nvPr/>
        </p:nvSpPr>
        <p:spPr>
          <a:xfrm>
            <a:off x="4621520" y="3386605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10278D2-D62A-483D-9AE5-48B2C672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4176"/>
            <a:ext cx="4362720" cy="2593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89D28-7AB5-468C-8199-EFE1C79FF94F}"/>
              </a:ext>
            </a:extLst>
          </p:cNvPr>
          <p:cNvSpPr txBox="1"/>
          <p:nvPr/>
        </p:nvSpPr>
        <p:spPr>
          <a:xfrm>
            <a:off x="9294808" y="2845491"/>
            <a:ext cx="3462337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Graph &amp; network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Node label inference;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Node clustering;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 prediction;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 … </a:t>
            </a:r>
          </a:p>
          <a:p>
            <a:pPr algn="ctr"/>
            <a:endParaRPr lang="en-US" sz="192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00C618-BC74-4FA7-BE77-4688165DD9DF}"/>
              </a:ext>
            </a:extLst>
          </p:cNvPr>
          <p:cNvSpPr/>
          <p:nvPr/>
        </p:nvSpPr>
        <p:spPr>
          <a:xfrm>
            <a:off x="8825552" y="3384669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1A2DE-0387-4F18-A534-99CD2B6FD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22" t="6143" r="8076" b="14315"/>
          <a:stretch/>
        </p:blipFill>
        <p:spPr>
          <a:xfrm>
            <a:off x="5409293" y="2597706"/>
            <a:ext cx="3041650" cy="20510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8CEC02-1EDD-4C9D-8CB7-DEECDDF6AB96}"/>
              </a:ext>
            </a:extLst>
          </p:cNvPr>
          <p:cNvSpPr/>
          <p:nvPr/>
        </p:nvSpPr>
        <p:spPr>
          <a:xfrm>
            <a:off x="61943" y="6575534"/>
            <a:ext cx="12130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Perozzi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et al.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: Online learning of social representations. In </a:t>
            </a:r>
            <a:r>
              <a:rPr lang="en-US" sz="1200" i="1" dirty="0">
                <a:latin typeface="Times New Roman" charset="0"/>
                <a:ea typeface="Times New Roman" charset="0"/>
                <a:cs typeface="Times New Roman" charset="0"/>
              </a:rPr>
              <a:t>KDD’ 14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pp. 701–710.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Most Cited Paper in KDD’14.</a:t>
            </a:r>
          </a:p>
        </p:txBody>
      </p:sp>
    </p:spTree>
    <p:extLst>
      <p:ext uri="{BB962C8B-B14F-4D97-AF65-F5344CB8AC3E}">
        <p14:creationId xmlns:p14="http://schemas.microsoft.com/office/powerpoint/2010/main" val="4456292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0140-D22D-426C-B1CF-3FFF1E21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 Walk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1BD7-9914-4AF3-9DA5-41E1743D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981200"/>
            <a:ext cx="10079894" cy="3505201"/>
          </a:xfrm>
        </p:spPr>
        <p:txBody>
          <a:bodyPr/>
          <a:lstStyle/>
          <a:p>
            <a:r>
              <a:rPr lang="en-US" sz="2800" dirty="0"/>
              <a:t>Random Walk</a:t>
            </a:r>
          </a:p>
          <a:p>
            <a:pPr lvl="1"/>
            <a:r>
              <a:rPr lang="en-US" sz="2400" dirty="0" err="1"/>
              <a:t>DeepWalk</a:t>
            </a:r>
            <a:r>
              <a:rPr lang="en-US" sz="2400" dirty="0"/>
              <a:t> (walk length &gt; 1)</a:t>
            </a:r>
          </a:p>
          <a:p>
            <a:pPr lvl="1"/>
            <a:r>
              <a:rPr lang="en-US" sz="2400" dirty="0"/>
              <a:t>LINE          (walk length = 1)</a:t>
            </a:r>
          </a:p>
          <a:p>
            <a:pPr marL="342900" lvl="1" indent="-342900">
              <a:buChar char="•"/>
            </a:pPr>
            <a:r>
              <a:rPr lang="en-US" dirty="0">
                <a:cs typeface="+mn-cs"/>
              </a:rPr>
              <a:t>Biased Random Walk</a:t>
            </a:r>
          </a:p>
          <a:p>
            <a:pPr marL="742950" lvl="2" indent="-342900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Random Walk</a:t>
            </a:r>
          </a:p>
          <a:p>
            <a:pPr marL="1200150" lvl="3" indent="-342900"/>
            <a:r>
              <a:rPr lang="en-US" b="1" dirty="0"/>
              <a:t>node2vec</a:t>
            </a:r>
          </a:p>
          <a:p>
            <a:pPr marL="742950" lvl="2" indent="-342900"/>
            <a:r>
              <a:rPr lang="en-US" dirty="0" err="1"/>
              <a:t>Metapath</a:t>
            </a:r>
            <a:r>
              <a:rPr lang="en-US" dirty="0"/>
              <a:t> guided Random Walk</a:t>
            </a:r>
          </a:p>
          <a:p>
            <a:pPr marL="1200150" lvl="3" indent="-342900"/>
            <a:r>
              <a:rPr lang="en-US" b="1" dirty="0"/>
              <a:t>metapath2vec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01763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>
            <a:normAutofit/>
          </a:bodyPr>
          <a:lstStyle/>
          <a:p>
            <a:r>
              <a:rPr lang="en-US" sz="3200" dirty="0"/>
              <a:t>Microsoft Academic Graph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B58C37A-B025-422C-B6DF-9144EFF0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957039" y="4080331"/>
            <a:ext cx="548640" cy="554763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78E5F6-2E89-43CC-A4DF-74195557F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76" t="9674" r="14177" b="435"/>
          <a:stretch/>
        </p:blipFill>
        <p:spPr>
          <a:xfrm>
            <a:off x="4957039" y="1376213"/>
            <a:ext cx="548640" cy="548640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B35EFD-D543-49F4-89A9-F2B55BAA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1" t="4180" r="5643" b="-1"/>
          <a:stretch/>
        </p:blipFill>
        <p:spPr>
          <a:xfrm>
            <a:off x="4951245" y="5207537"/>
            <a:ext cx="548640" cy="548640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A8DC2F-71AE-4514-A797-AF28428DB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74" t="12788" r="9795" b="656"/>
          <a:stretch/>
        </p:blipFill>
        <p:spPr>
          <a:xfrm>
            <a:off x="4107633" y="2223529"/>
            <a:ext cx="548640" cy="548640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E0FB00-181C-4254-859D-2EA0F70FD3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91" t="1857" r="2372" b="658"/>
          <a:stretch/>
        </p:blipFill>
        <p:spPr>
          <a:xfrm>
            <a:off x="5826147" y="2223529"/>
            <a:ext cx="548640" cy="54864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3F3B56C-AFFC-4AD8-9EAA-EA6227B43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4957039" y="3112987"/>
            <a:ext cx="548640" cy="54864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CBADD6-08C7-48D4-9241-DAFE4B9ACB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6305779" y="3112987"/>
            <a:ext cx="548640" cy="548640"/>
          </a:xfrm>
          <a:prstGeom prst="ellipse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1D2C5D-3B33-4645-9A4C-238A9A57EFE1}"/>
              </a:ext>
            </a:extLst>
          </p:cNvPr>
          <p:cNvCxnSpPr>
            <a:cxnSpLocks/>
            <a:stCxn id="35" idx="0"/>
            <a:endCxn id="40" idx="4"/>
          </p:cNvCxnSpPr>
          <p:nvPr/>
        </p:nvCxnSpPr>
        <p:spPr>
          <a:xfrm flipV="1">
            <a:off x="5231359" y="3661627"/>
            <a:ext cx="0" cy="4187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ADD5DD-E5DB-487D-BECA-7D7B4C10CF7D}"/>
              </a:ext>
            </a:extLst>
          </p:cNvPr>
          <p:cNvCxnSpPr>
            <a:cxnSpLocks/>
            <a:stCxn id="36" idx="4"/>
            <a:endCxn id="40" idx="0"/>
          </p:cNvCxnSpPr>
          <p:nvPr/>
        </p:nvCxnSpPr>
        <p:spPr>
          <a:xfrm>
            <a:off x="5231359" y="1924853"/>
            <a:ext cx="0" cy="11881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6CE8D2-8818-4EA6-8C7C-AAF1C42A5EC6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4575927" y="2691823"/>
            <a:ext cx="461458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72700B-7DC9-4DB6-B5B4-7EE5BE2910BA}"/>
              </a:ext>
            </a:extLst>
          </p:cNvPr>
          <p:cNvCxnSpPr>
            <a:cxnSpLocks/>
            <a:stCxn id="39" idx="3"/>
            <a:endCxn id="40" idx="7"/>
          </p:cNvCxnSpPr>
          <p:nvPr/>
        </p:nvCxnSpPr>
        <p:spPr>
          <a:xfrm flipH="1">
            <a:off x="5425333" y="2691823"/>
            <a:ext cx="481160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8C9458-02C8-409A-8699-DF4F9E014CC3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225565" y="4671009"/>
            <a:ext cx="0" cy="5365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213383-EACF-42D8-A5D6-59D979BD5B0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5505679" y="3387307"/>
            <a:ext cx="8001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5825939-B60E-4655-9B71-F09E22E772BF}"/>
              </a:ext>
            </a:extLst>
          </p:cNvPr>
          <p:cNvSpPr txBox="1"/>
          <p:nvPr/>
        </p:nvSpPr>
        <p:spPr>
          <a:xfrm>
            <a:off x="3683830" y="6544325"/>
            <a:ext cx="546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9"/>
              </a:rPr>
              <a:t>https://academic.microsoft.com</a:t>
            </a:r>
            <a:r>
              <a:rPr lang="en-US" sz="1400" dirty="0"/>
              <a:t> as of May 25, 2019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19ED8F-4883-4938-87EC-573CEA6056F0}"/>
              </a:ext>
            </a:extLst>
          </p:cNvPr>
          <p:cNvSpPr txBox="1"/>
          <p:nvPr/>
        </p:nvSpPr>
        <p:spPr>
          <a:xfrm>
            <a:off x="5425333" y="4191377"/>
            <a:ext cx="205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240 million </a:t>
            </a:r>
            <a:r>
              <a:rPr lang="en-US" sz="1600" dirty="0"/>
              <a:t>authors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8313B-B4F7-4857-A076-D7682BC9C761}"/>
              </a:ext>
            </a:extLst>
          </p:cNvPr>
          <p:cNvSpPr txBox="1"/>
          <p:nvPr/>
        </p:nvSpPr>
        <p:spPr>
          <a:xfrm>
            <a:off x="5410200" y="5334000"/>
            <a:ext cx="192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25,512 Institutions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7012C2-FEE0-4069-8DCE-DF0B93DC132D}"/>
              </a:ext>
            </a:extLst>
          </p:cNvPr>
          <p:cNvSpPr txBox="1"/>
          <p:nvPr/>
        </p:nvSpPr>
        <p:spPr>
          <a:xfrm>
            <a:off x="2328192" y="2337852"/>
            <a:ext cx="200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48,728 journals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93EDFD-CC5F-4840-9517-83E5236D7B39}"/>
              </a:ext>
            </a:extLst>
          </p:cNvPr>
          <p:cNvSpPr txBox="1"/>
          <p:nvPr/>
        </p:nvSpPr>
        <p:spPr>
          <a:xfrm>
            <a:off x="6303637" y="2299008"/>
            <a:ext cx="205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4,391 conferences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F551F3-1483-4456-8EFC-77871DF47278}"/>
              </a:ext>
            </a:extLst>
          </p:cNvPr>
          <p:cNvSpPr txBox="1"/>
          <p:nvPr/>
        </p:nvSpPr>
        <p:spPr>
          <a:xfrm>
            <a:off x="5499885" y="1440053"/>
            <a:ext cx="232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664,195 fields of study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85D6B1-224D-4AA6-9349-79A21B1D8B7A}"/>
              </a:ext>
            </a:extLst>
          </p:cNvPr>
          <p:cNvSpPr txBox="1"/>
          <p:nvPr/>
        </p:nvSpPr>
        <p:spPr>
          <a:xfrm>
            <a:off x="6860982" y="3210724"/>
            <a:ext cx="420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219 million </a:t>
            </a:r>
            <a:r>
              <a:rPr lang="en-US" sz="1600" dirty="0"/>
              <a:t>papers/patents/books/preprints</a:t>
            </a:r>
          </a:p>
        </p:txBody>
      </p:sp>
    </p:spTree>
    <p:extLst>
      <p:ext uri="{BB962C8B-B14F-4D97-AF65-F5344CB8AC3E}">
        <p14:creationId xmlns:p14="http://schemas.microsoft.com/office/powerpoint/2010/main" val="33958460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0140-D22D-426C-B1CF-3FFF1E21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node2vec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EB0976-5EBE-469E-B804-C311BB343482}"/>
                  </a:ext>
                </a:extLst>
              </p:cNvPr>
              <p:cNvSpPr/>
              <p:nvPr/>
            </p:nvSpPr>
            <p:spPr>
              <a:xfrm>
                <a:off x="990600" y="1524000"/>
                <a:ext cx="10867293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Biased random walk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000" dirty="0"/>
                  <a:t> that given a node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generates random walk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Open Sans"/>
                          </a:rPr>
                          <m:t>𝑟𝑤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Open Sans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>
                  <a:sym typeface="Open San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Return parameter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Return back to the previous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In-out parameter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Moving outwards (DFS) vs. inwards (BFS)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EB0976-5EBE-469E-B804-C311BB34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24000"/>
                <a:ext cx="10867293" cy="1508105"/>
              </a:xfrm>
              <a:prstGeom prst="rect">
                <a:avLst/>
              </a:prstGeom>
              <a:blipFill>
                <a:blip r:embed="rId2"/>
                <a:stretch>
                  <a:fillRect l="-617" t="-1619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8EC6948-B3D5-419B-8417-EEB3F33DB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64231"/>
            <a:ext cx="5810250" cy="305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1A60D-4847-4069-A51B-7521BBB9CFC9}"/>
              </a:ext>
            </a:extLst>
          </p:cNvPr>
          <p:cNvSpPr txBox="1"/>
          <p:nvPr/>
        </p:nvSpPr>
        <p:spPr>
          <a:xfrm>
            <a:off x="4495513" y="6611779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Picture snipped from Leskovec</a:t>
            </a:r>
          </a:p>
        </p:txBody>
      </p:sp>
    </p:spTree>
    <p:extLst>
      <p:ext uri="{BB962C8B-B14F-4D97-AF65-F5344CB8AC3E}">
        <p14:creationId xmlns:p14="http://schemas.microsoft.com/office/powerpoint/2010/main" val="26504684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Heterogeneous graph embedding: metapath2vec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7" b="20137"/>
          <a:stretch/>
        </p:blipFill>
        <p:spPr>
          <a:xfrm>
            <a:off x="701041" y="2697480"/>
            <a:ext cx="1840940" cy="17757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4" b="24213"/>
          <a:stretch/>
        </p:blipFill>
        <p:spPr>
          <a:xfrm>
            <a:off x="3444240" y="2387877"/>
            <a:ext cx="2140572" cy="2630887"/>
          </a:xfrm>
          <a:prstGeom prst="rect">
            <a:avLst/>
          </a:prstGeom>
        </p:spPr>
      </p:pic>
      <p:sp>
        <p:nvSpPr>
          <p:cNvPr id="26" name="Rectangle: Rounded Corners 116"/>
          <p:cNvSpPr/>
          <p:nvPr/>
        </p:nvSpPr>
        <p:spPr>
          <a:xfrm>
            <a:off x="7605882" y="5710092"/>
            <a:ext cx="2757318" cy="536426"/>
          </a:xfrm>
          <a:prstGeom prst="roundRect">
            <a:avLst/>
          </a:prstGeom>
          <a:noFill/>
          <a:ln w="22225">
            <a:solidFill>
              <a:srgbClr val="1E49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rgbClr val="1E497C"/>
                </a:solidFill>
              </a:rPr>
              <a:t>heterogeneous skip-gram</a:t>
            </a:r>
            <a:endParaRPr lang="en-US" sz="1440" dirty="0">
              <a:solidFill>
                <a:srgbClr val="1E497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36080" y="1508760"/>
            <a:ext cx="4480560" cy="4114800"/>
          </a:xfrm>
          <a:prstGeom prst="roundRect">
            <a:avLst>
              <a:gd name="adj" fmla="val 4648"/>
            </a:avLst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1" y="2423160"/>
            <a:ext cx="3874772" cy="301752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05630B1B-0631-4AA3-B243-75D0CB73D90E}"/>
              </a:ext>
            </a:extLst>
          </p:cNvPr>
          <p:cNvSpPr/>
          <p:nvPr/>
        </p:nvSpPr>
        <p:spPr>
          <a:xfrm>
            <a:off x="5677383" y="3564270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AF2AAFB-875F-4608-A5FD-85B478492ADF}"/>
              </a:ext>
            </a:extLst>
          </p:cNvPr>
          <p:cNvSpPr/>
          <p:nvPr/>
        </p:nvSpPr>
        <p:spPr>
          <a:xfrm>
            <a:off x="2954358" y="3553798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15">
            <a:extLst>
              <a:ext uri="{FF2B5EF4-FFF2-40B4-BE49-F238E27FC236}">
                <a16:creationId xmlns:a16="http://schemas.microsoft.com/office/drawing/2014/main" id="{DB188D50-2152-4919-814C-4926450F8060}"/>
              </a:ext>
            </a:extLst>
          </p:cNvPr>
          <p:cNvSpPr/>
          <p:nvPr/>
        </p:nvSpPr>
        <p:spPr>
          <a:xfrm>
            <a:off x="3574264" y="5710092"/>
            <a:ext cx="2103119" cy="536426"/>
          </a:xfrm>
          <a:prstGeom prst="roundRect">
            <a:avLst>
              <a:gd name="adj" fmla="val 10194"/>
            </a:avLst>
          </a:prstGeom>
          <a:noFill/>
          <a:ln w="22225">
            <a:solidFill>
              <a:srgbClr val="1E49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rgbClr val="1E497C"/>
                </a:solidFill>
              </a:rPr>
              <a:t>meta-path-based random walks</a:t>
            </a:r>
            <a:endParaRPr lang="en-US" sz="1440" dirty="0">
              <a:solidFill>
                <a:srgbClr val="1E497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127">
                <a:extLst>
                  <a:ext uri="{FF2B5EF4-FFF2-40B4-BE49-F238E27FC236}">
                    <a16:creationId xmlns:a16="http://schemas.microsoft.com/office/drawing/2014/main" id="{E55F75B6-38CE-45B0-9534-478E7392F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803" y="1507481"/>
                <a:ext cx="9118397" cy="1753979"/>
              </a:xfrm>
              <a:prstGeom prst="rect">
                <a:avLst/>
              </a:prstGeom>
            </p:spPr>
            <p:txBody>
              <a:bodyPr lIns="109710" tIns="109710" rIns="109710" bIns="109710" anchor="t" anchorCtr="0">
                <a:noAutofit/>
              </a:bodyPr>
              <a:lstStyle>
                <a:lvl1pPr marL="309541" indent="-30954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89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1pPr>
                <a:lvl2pPr marL="670672" indent="-257951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52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2pPr>
                <a:lvl3pPr marL="1031802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67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3pPr>
                <a:lvl4pPr marL="144452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4pPr>
                <a:lvl5pPr marL="1857243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6" kern="1200">
                    <a:solidFill>
                      <a:schemeClr val="tx1"/>
                    </a:solidFill>
                    <a:latin typeface="HelveticaNeueLT Pro 45 Lt" pitchFamily="34" charset="0"/>
                    <a:ea typeface="+mn-ea"/>
                    <a:cs typeface="+mn-cs"/>
                  </a:defRPr>
                </a:lvl5pPr>
                <a:lvl6pPr marL="2269964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82685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9540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08126" indent="-206360" algn="l" defTabSz="8254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Input: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heterogeneous graph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=(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tx1"/>
                    </a:solidFill>
                  </a:rPr>
                  <a:t>Output: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charset="0"/>
                      </a:rPr>
                      <m:t>𝑿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≪|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-dim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each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</a:rPr>
                  <a:t>.</a:t>
                </a: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hape 127">
                <a:extLst>
                  <a:ext uri="{FF2B5EF4-FFF2-40B4-BE49-F238E27FC236}">
                    <a16:creationId xmlns:a16="http://schemas.microsoft.com/office/drawing/2014/main" id="{E55F75B6-38CE-45B0-9534-478E7392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03" y="1507481"/>
                <a:ext cx="9118397" cy="1753979"/>
              </a:xfrm>
              <a:prstGeom prst="rect">
                <a:avLst/>
              </a:prstGeom>
              <a:blipFill>
                <a:blip r:embed="rId6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A9D6498-05BC-4381-A882-14792EC96530}"/>
              </a:ext>
            </a:extLst>
          </p:cNvPr>
          <p:cNvSpPr/>
          <p:nvPr/>
        </p:nvSpPr>
        <p:spPr>
          <a:xfrm>
            <a:off x="2541981" y="6652450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52525"/>
                </a:solidFill>
                <a:latin typeface="Arial" panose="020B0604020202020204" pitchFamily="34" charset="0"/>
              </a:rPr>
              <a:t>Dong, Chawla, Swami. metapath2vec: Scalable Representation Learning for Heterogeneous Networks. KDD 2017</a:t>
            </a:r>
            <a:endParaRPr lang="en-US" sz="1100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102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Application: Embedding Heterogeneous Academic Graph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84D0F5-85EB-46BF-8D95-CCD4AABD41F1}"/>
              </a:ext>
            </a:extLst>
          </p:cNvPr>
          <p:cNvSpPr/>
          <p:nvPr/>
        </p:nvSpPr>
        <p:spPr>
          <a:xfrm>
            <a:off x="8175287" y="3262540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B58C37A-B025-422C-B6DF-9144EFF0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1988153" y="4394806"/>
            <a:ext cx="548640" cy="554763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78E5F6-2E89-43CC-A4DF-74195557F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76" t="9674" r="14177" b="435"/>
          <a:stretch/>
        </p:blipFill>
        <p:spPr>
          <a:xfrm>
            <a:off x="1988153" y="1690688"/>
            <a:ext cx="548640" cy="548640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B35EFD-D543-49F4-89A9-F2B55BAA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1" t="4180" r="5643" b="-1"/>
          <a:stretch/>
        </p:blipFill>
        <p:spPr>
          <a:xfrm>
            <a:off x="964006" y="4393092"/>
            <a:ext cx="548640" cy="548640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A8DC2F-71AE-4514-A797-AF28428DB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74" t="12788" r="9795" b="656"/>
          <a:stretch/>
        </p:blipFill>
        <p:spPr>
          <a:xfrm>
            <a:off x="1138747" y="2538004"/>
            <a:ext cx="548640" cy="548640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E0FB00-181C-4254-859D-2EA0F70FD3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91" t="1857" r="2372" b="658"/>
          <a:stretch/>
        </p:blipFill>
        <p:spPr>
          <a:xfrm>
            <a:off x="2857261" y="2538004"/>
            <a:ext cx="548640" cy="54864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3F3B56C-AFFC-4AD8-9EAA-EA6227B43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1988153" y="3427462"/>
            <a:ext cx="548640" cy="54864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CBADD6-08C7-48D4-9241-DAFE4B9ACB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3336893" y="3427462"/>
            <a:ext cx="548640" cy="548640"/>
          </a:xfrm>
          <a:prstGeom prst="ellipse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1D2C5D-3B33-4645-9A4C-238A9A57EFE1}"/>
              </a:ext>
            </a:extLst>
          </p:cNvPr>
          <p:cNvCxnSpPr>
            <a:cxnSpLocks/>
            <a:stCxn id="35" idx="0"/>
            <a:endCxn id="40" idx="4"/>
          </p:cNvCxnSpPr>
          <p:nvPr/>
        </p:nvCxnSpPr>
        <p:spPr>
          <a:xfrm flipV="1">
            <a:off x="2262473" y="3976102"/>
            <a:ext cx="0" cy="4187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ADD5DD-E5DB-487D-BECA-7D7B4C10CF7D}"/>
              </a:ext>
            </a:extLst>
          </p:cNvPr>
          <p:cNvCxnSpPr>
            <a:cxnSpLocks/>
            <a:stCxn id="36" idx="4"/>
            <a:endCxn id="40" idx="0"/>
          </p:cNvCxnSpPr>
          <p:nvPr/>
        </p:nvCxnSpPr>
        <p:spPr>
          <a:xfrm>
            <a:off x="2262473" y="2239328"/>
            <a:ext cx="0" cy="11881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6CE8D2-8818-4EA6-8C7C-AAF1C42A5EC6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1607041" y="3006298"/>
            <a:ext cx="461458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72700B-7DC9-4DB6-B5B4-7EE5BE2910BA}"/>
              </a:ext>
            </a:extLst>
          </p:cNvPr>
          <p:cNvCxnSpPr>
            <a:cxnSpLocks/>
            <a:stCxn id="39" idx="3"/>
            <a:endCxn id="40" idx="7"/>
          </p:cNvCxnSpPr>
          <p:nvPr/>
        </p:nvCxnSpPr>
        <p:spPr>
          <a:xfrm flipH="1">
            <a:off x="2456447" y="3006298"/>
            <a:ext cx="481160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8A7279-DD41-4227-969E-F1423DE0375D}"/>
              </a:ext>
            </a:extLst>
          </p:cNvPr>
          <p:cNvCxnSpPr>
            <a:cxnSpLocks/>
            <a:stCxn id="38" idx="7"/>
            <a:endCxn id="36" idx="3"/>
          </p:cNvCxnSpPr>
          <p:nvPr/>
        </p:nvCxnSpPr>
        <p:spPr>
          <a:xfrm flipV="1">
            <a:off x="1607041" y="2158982"/>
            <a:ext cx="461458" cy="4593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04D2BB-A5BA-45E9-AACE-6040D7DB0981}"/>
              </a:ext>
            </a:extLst>
          </p:cNvPr>
          <p:cNvCxnSpPr>
            <a:cxnSpLocks/>
            <a:stCxn id="39" idx="1"/>
            <a:endCxn id="36" idx="5"/>
          </p:cNvCxnSpPr>
          <p:nvPr/>
        </p:nvCxnSpPr>
        <p:spPr>
          <a:xfrm flipH="1" flipV="1">
            <a:off x="2456447" y="2158982"/>
            <a:ext cx="481160" cy="4593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8C9458-02C8-409A-8699-DF4F9E014CC3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 flipV="1">
            <a:off x="1512646" y="4667412"/>
            <a:ext cx="475507" cy="47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213383-EACF-42D8-A5D6-59D979BD5B0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2536793" y="3701782"/>
            <a:ext cx="8001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5825939-B60E-4655-9B71-F09E22E772BF}"/>
              </a:ext>
            </a:extLst>
          </p:cNvPr>
          <p:cNvSpPr txBox="1"/>
          <p:nvPr/>
        </p:nvSpPr>
        <p:spPr>
          <a:xfrm>
            <a:off x="-228600" y="5486400"/>
            <a:ext cx="482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Microsoft Academic Graph 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AMiner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19ED8F-4883-4938-87EC-573CEA6056F0}"/>
              </a:ext>
            </a:extLst>
          </p:cNvPr>
          <p:cNvSpPr txBox="1"/>
          <p:nvPr/>
        </p:nvSpPr>
        <p:spPr>
          <a:xfrm>
            <a:off x="2320038" y="4632169"/>
            <a:ext cx="107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author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8313B-B4F7-4857-A076-D7682BC9C761}"/>
              </a:ext>
            </a:extLst>
          </p:cNvPr>
          <p:cNvSpPr txBox="1"/>
          <p:nvPr/>
        </p:nvSpPr>
        <p:spPr>
          <a:xfrm>
            <a:off x="540304" y="4109967"/>
            <a:ext cx="107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affiliation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7012C2-FEE0-4069-8DCE-DF0B93DC132D}"/>
              </a:ext>
            </a:extLst>
          </p:cNvPr>
          <p:cNvSpPr txBox="1"/>
          <p:nvPr/>
        </p:nvSpPr>
        <p:spPr>
          <a:xfrm>
            <a:off x="577289" y="2319113"/>
            <a:ext cx="107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journal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93EDFD-CC5F-4840-9517-83E5236D7B39}"/>
              </a:ext>
            </a:extLst>
          </p:cNvPr>
          <p:cNvSpPr txBox="1"/>
          <p:nvPr/>
        </p:nvSpPr>
        <p:spPr>
          <a:xfrm>
            <a:off x="3215754" y="2438099"/>
            <a:ext cx="127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conference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F551F3-1483-4456-8EFC-77871DF47278}"/>
              </a:ext>
            </a:extLst>
          </p:cNvPr>
          <p:cNvSpPr txBox="1"/>
          <p:nvPr/>
        </p:nvSpPr>
        <p:spPr>
          <a:xfrm>
            <a:off x="2325085" y="1690688"/>
            <a:ext cx="1612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fields of study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85D6B1-224D-4AA6-9349-79A21B1D8B7A}"/>
              </a:ext>
            </a:extLst>
          </p:cNvPr>
          <p:cNvSpPr txBox="1"/>
          <p:nvPr/>
        </p:nvSpPr>
        <p:spPr>
          <a:xfrm>
            <a:off x="152401" y="3539606"/>
            <a:ext cx="193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paper/patent/book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CEAFD07-F857-4125-8992-FAAD3AD048F3}"/>
              </a:ext>
            </a:extLst>
          </p:cNvPr>
          <p:cNvSpPr/>
          <p:nvPr/>
        </p:nvSpPr>
        <p:spPr>
          <a:xfrm>
            <a:off x="5052274" y="3262540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69DDA-B7F9-4928-8053-256BC5C33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4" y="1979801"/>
            <a:ext cx="3809996" cy="3207433"/>
          </a:xfrm>
          <a:prstGeom prst="rect">
            <a:avLst/>
          </a:prstGeom>
        </p:spPr>
      </p:pic>
      <p:sp>
        <p:nvSpPr>
          <p:cNvPr id="29" name="Rectangle: Rounded Corners 118">
            <a:extLst>
              <a:ext uri="{FF2B5EF4-FFF2-40B4-BE49-F238E27FC236}">
                <a16:creationId xmlns:a16="http://schemas.microsoft.com/office/drawing/2014/main" id="{47AFA1DB-C39A-4F68-9F11-7D8260B2A021}"/>
              </a:ext>
            </a:extLst>
          </p:cNvPr>
          <p:cNvSpPr/>
          <p:nvPr/>
        </p:nvSpPr>
        <p:spPr>
          <a:xfrm>
            <a:off x="5524932" y="3045162"/>
            <a:ext cx="2377440" cy="630935"/>
          </a:xfrm>
          <a:prstGeom prst="roundRect">
            <a:avLst/>
          </a:prstGeom>
          <a:solidFill>
            <a:srgbClr val="3A6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bg1"/>
                </a:solidFill>
              </a:rPr>
              <a:t>metapath2vec</a:t>
            </a:r>
          </a:p>
        </p:txBody>
      </p:sp>
    </p:spTree>
    <p:extLst>
      <p:ext uri="{BB962C8B-B14F-4D97-AF65-F5344CB8AC3E}">
        <p14:creationId xmlns:p14="http://schemas.microsoft.com/office/powerpoint/2010/main" val="6544660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D370-FC0C-4C93-99F4-3355F309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Related 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D2F49-0B94-4019-90CE-6638EFA1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33" y="2057400"/>
            <a:ext cx="9989533" cy="3200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FA7493-ADBF-4F23-9F06-E7DA78F73CBE}"/>
              </a:ext>
            </a:extLst>
          </p:cNvPr>
          <p:cNvSpPr/>
          <p:nvPr/>
        </p:nvSpPr>
        <p:spPr>
          <a:xfrm>
            <a:off x="1101233" y="4495800"/>
            <a:ext cx="9989533" cy="76200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406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2DA6B0-CB99-4F83-BFAD-AF959E18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08" y="2415417"/>
            <a:ext cx="4055220" cy="2712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01831-B7CD-4323-B3C3-F9E91D13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0" y="2415417"/>
            <a:ext cx="4207064" cy="2712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131C42-1AFF-4901-802E-7A1BB87F6E89}"/>
              </a:ext>
            </a:extLst>
          </p:cNvPr>
          <p:cNvSpPr txBox="1"/>
          <p:nvPr/>
        </p:nvSpPr>
        <p:spPr>
          <a:xfrm>
            <a:off x="3344210" y="3201815"/>
            <a:ext cx="93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Harvard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6D327D-F5BE-4A98-BDD7-BDE6BFD3CDD6}"/>
              </a:ext>
            </a:extLst>
          </p:cNvPr>
          <p:cNvSpPr txBox="1"/>
          <p:nvPr/>
        </p:nvSpPr>
        <p:spPr>
          <a:xfrm>
            <a:off x="4749202" y="3069223"/>
            <a:ext cx="179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Stanford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C229E-7175-4719-8189-85D9DBED2C63}"/>
              </a:ext>
            </a:extLst>
          </p:cNvPr>
          <p:cNvSpPr txBox="1"/>
          <p:nvPr/>
        </p:nvSpPr>
        <p:spPr>
          <a:xfrm>
            <a:off x="3034702" y="4521198"/>
            <a:ext cx="1918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Columbia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FEE9C-0083-4ADB-BBC5-C650CCE49902}"/>
              </a:ext>
            </a:extLst>
          </p:cNvPr>
          <p:cNvSpPr txBox="1"/>
          <p:nvPr/>
        </p:nvSpPr>
        <p:spPr>
          <a:xfrm>
            <a:off x="2013734" y="4489934"/>
            <a:ext cx="102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1A843-C573-4426-B5AE-B497DB3346A9}"/>
              </a:ext>
            </a:extLst>
          </p:cNvPr>
          <p:cNvSpPr txBox="1"/>
          <p:nvPr/>
        </p:nvSpPr>
        <p:spPr>
          <a:xfrm>
            <a:off x="2013734" y="3470446"/>
            <a:ext cx="179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UChicago</a:t>
            </a:r>
            <a:r>
              <a:rPr lang="en-US" sz="16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FCC6C-44A3-41B9-842C-1B88EE7EDCD3}"/>
              </a:ext>
            </a:extLst>
          </p:cNvPr>
          <p:cNvSpPr txBox="1"/>
          <p:nvPr/>
        </p:nvSpPr>
        <p:spPr>
          <a:xfrm>
            <a:off x="398760" y="3433346"/>
            <a:ext cx="164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Johns Hopkins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AEFED-157E-4B45-B699-5EFCFD70F33C}"/>
              </a:ext>
            </a:extLst>
          </p:cNvPr>
          <p:cNvSpPr txBox="1"/>
          <p:nvPr/>
        </p:nvSpPr>
        <p:spPr>
          <a:xfrm>
            <a:off x="8346490" y="2415417"/>
            <a:ext cx="1218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Microsoft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87B02-1EAC-4EF0-B082-0367B8A4E8F0}"/>
              </a:ext>
            </a:extLst>
          </p:cNvPr>
          <p:cNvSpPr txBox="1"/>
          <p:nvPr/>
        </p:nvSpPr>
        <p:spPr>
          <a:xfrm>
            <a:off x="8569476" y="3771900"/>
            <a:ext cx="179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Google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172D0C-B6C9-4933-9D7C-F60C423A8942}"/>
              </a:ext>
            </a:extLst>
          </p:cNvPr>
          <p:cNvSpPr txBox="1"/>
          <p:nvPr/>
        </p:nvSpPr>
        <p:spPr>
          <a:xfrm>
            <a:off x="6884456" y="3665708"/>
            <a:ext cx="179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AT&amp;T Labs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2C8D9-59E2-470C-B81D-61EEC0016417}"/>
              </a:ext>
            </a:extLst>
          </p:cNvPr>
          <p:cNvSpPr txBox="1"/>
          <p:nvPr/>
        </p:nvSpPr>
        <p:spPr>
          <a:xfrm>
            <a:off x="7924242" y="4058491"/>
            <a:ext cx="70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8DF541-C4A0-43C5-A0CA-9713EFD8271C}"/>
              </a:ext>
            </a:extLst>
          </p:cNvPr>
          <p:cNvSpPr txBox="1"/>
          <p:nvPr/>
        </p:nvSpPr>
        <p:spPr>
          <a:xfrm>
            <a:off x="9954615" y="3015319"/>
            <a:ext cx="124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Facebook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766622-81AA-4A3F-B06E-904C74A79EAA}"/>
              </a:ext>
            </a:extLst>
          </p:cNvPr>
          <p:cNvSpPr txBox="1"/>
          <p:nvPr/>
        </p:nvSpPr>
        <p:spPr>
          <a:xfrm>
            <a:off x="8569476" y="4630448"/>
            <a:ext cx="1142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CMU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2807E28-D461-4F82-BC9F-09406DCF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pPr algn="ctr"/>
            <a:r>
              <a:rPr lang="en-US" altLang="zh-CN" dirty="0"/>
              <a:t>Application 2: Similarity Search (Institution)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845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dirty="0"/>
              <a:t>Network Embedding</a:t>
            </a:r>
            <a:endParaRPr kumimoji="1" lang="zh-CN" altLang="en-US" dirty="0"/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solidFill>
            <a:srgbClr val="FF0000">
              <a:alpha val="16078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D584E-A23F-4D58-AEDF-5853484393DB}"/>
              </a:ext>
            </a:extLst>
          </p:cNvPr>
          <p:cNvSpPr txBox="1"/>
          <p:nvPr/>
        </p:nvSpPr>
        <p:spPr>
          <a:xfrm>
            <a:off x="3671963" y="2057399"/>
            <a:ext cx="515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DeepWalk</a:t>
            </a:r>
            <a:r>
              <a:rPr lang="en-US" dirty="0">
                <a:solidFill>
                  <a:srgbClr val="FF0000"/>
                </a:solidFill>
              </a:rPr>
              <a:t>, LINE, node2vec, metapath2vec</a:t>
            </a:r>
          </a:p>
        </p:txBody>
      </p:sp>
      <p:sp>
        <p:nvSpPr>
          <p:cNvPr id="12" name="Right Arrow 4">
            <a:extLst>
              <a:ext uri="{FF2B5EF4-FFF2-40B4-BE49-F238E27FC236}">
                <a16:creationId xmlns:a16="http://schemas.microsoft.com/office/drawing/2014/main" id="{4009A9AD-DB4A-440B-A8D9-8221A51F26CA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14" name="Right Arrow 4">
            <a:extLst>
              <a:ext uri="{FF2B5EF4-FFF2-40B4-BE49-F238E27FC236}">
                <a16:creationId xmlns:a16="http://schemas.microsoft.com/office/drawing/2014/main" id="{487C69DB-273B-4CDB-B5EB-D3CC71E2592C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16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5A04-310A-4B4E-8042-95561C8B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0260E-09C1-4DD6-9E08-9ECD00E2CFA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57400" y="2209800"/>
            <a:ext cx="80772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dirty="0"/>
              <a:t>What are the </a:t>
            </a:r>
            <a:r>
              <a:rPr lang="en-US" dirty="0">
                <a:solidFill>
                  <a:srgbClr val="0070C0"/>
                </a:solidFill>
              </a:rPr>
              <a:t>fundamentals</a:t>
            </a:r>
            <a:r>
              <a:rPr lang="en-US" dirty="0"/>
              <a:t>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/>
              <a:t>underlying random-walk + skip-gram based network embedding models?</a:t>
            </a:r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7179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90800"/>
            <a:ext cx="10287000" cy="1828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b="1" dirty="0"/>
              <a:t>Network embedding as matrix factorization: </a:t>
            </a:r>
            <a:r>
              <a:rPr lang="en-US" altLang="zh-CN" sz="3600" dirty="0"/>
              <a:t>unifying </a:t>
            </a:r>
            <a:r>
              <a:rPr lang="en-US" altLang="zh-CN" sz="3600" dirty="0" err="1"/>
              <a:t>deepwalk</a:t>
            </a:r>
            <a:r>
              <a:rPr lang="en-US" altLang="zh-CN" sz="3600" dirty="0"/>
              <a:t>, line, </a:t>
            </a:r>
            <a:r>
              <a:rPr lang="en-US" altLang="zh-CN" sz="3600" dirty="0" err="1"/>
              <a:t>pte</a:t>
            </a:r>
            <a:r>
              <a:rPr lang="en-US" altLang="zh-CN" sz="3600" dirty="0"/>
              <a:t>, and node2vec </a:t>
            </a:r>
            <a:endParaRPr lang="en-US" altLang="zh-CN" sz="3600" i="1" dirty="0">
              <a:solidFill>
                <a:srgbClr val="00A64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59A3A-5592-4F01-A2CA-421975040D37}"/>
              </a:ext>
            </a:extLst>
          </p:cNvPr>
          <p:cNvSpPr/>
          <p:nvPr/>
        </p:nvSpPr>
        <p:spPr>
          <a:xfrm>
            <a:off x="1295400" y="5867400"/>
            <a:ext cx="960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Qiu et al., Network embedding as matrix factorization: unifying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, line,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pte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, and node2vec. In 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WSDM’18. 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BDB17-E899-4F73-AB22-99956DEA3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7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C6D3-41AC-4D8B-B8A9-02CD70F1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Unifying </a:t>
            </a:r>
            <a:r>
              <a:rPr lang="en-US" sz="2800" dirty="0" err="1"/>
              <a:t>DeepWalk</a:t>
            </a:r>
            <a:r>
              <a:rPr lang="en-US" sz="2800" dirty="0"/>
              <a:t>, LINE, PTE, &amp; node2vec as Matrix Factorization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78424-07B8-482A-B351-AB762B484C66}"/>
              </a:ext>
            </a:extLst>
          </p:cNvPr>
          <p:cNvSpPr/>
          <p:nvPr/>
        </p:nvSpPr>
        <p:spPr>
          <a:xfrm>
            <a:off x="152400" y="6504801"/>
            <a:ext cx="1066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Qiu et al. Network embedding as matrix factorization: unifying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line,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pte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and node2vec. In </a:t>
            </a:r>
            <a:r>
              <a:rPr lang="en-US" sz="1200" i="1" dirty="0">
                <a:latin typeface="Times New Roman" charset="0"/>
                <a:ea typeface="Times New Roman" charset="0"/>
                <a:cs typeface="Times New Roman" charset="0"/>
              </a:rPr>
              <a:t>WSDM’18.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The most cited paper in WSDM’18 as of May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22BE6-83DD-4363-84A8-5048A3A4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23" y="1219200"/>
            <a:ext cx="4306064" cy="937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586F2-F64B-4088-ACD2-823F8E34D7C3}"/>
              </a:ext>
            </a:extLst>
          </p:cNvPr>
          <p:cNvSpPr txBox="1"/>
          <p:nvPr/>
        </p:nvSpPr>
        <p:spPr>
          <a:xfrm>
            <a:off x="1752600" y="1473724"/>
            <a:ext cx="173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DeepWalk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EAA4-EF69-4264-BA3A-D45789746884}"/>
              </a:ext>
            </a:extLst>
          </p:cNvPr>
          <p:cNvSpPr txBox="1"/>
          <p:nvPr/>
        </p:nvSpPr>
        <p:spPr>
          <a:xfrm>
            <a:off x="1757721" y="2278269"/>
            <a:ext cx="161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3BA33-01A2-4424-89FC-E1B12F5A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07" y="2116012"/>
            <a:ext cx="2678077" cy="704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45F8C-18FC-4747-9B41-40AF16B474D7}"/>
              </a:ext>
            </a:extLst>
          </p:cNvPr>
          <p:cNvSpPr txBox="1"/>
          <p:nvPr/>
        </p:nvSpPr>
        <p:spPr>
          <a:xfrm>
            <a:off x="1752600" y="3127794"/>
            <a:ext cx="142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PTE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EFF8F-030E-4EC7-ACE5-599E302B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740" y="2808944"/>
            <a:ext cx="5282745" cy="1069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FD564A-8E24-409D-BA5B-3797FF71A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107" y="3862053"/>
            <a:ext cx="5430800" cy="1029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AC28FD-771E-4E94-8F92-06C17298E59D}"/>
              </a:ext>
            </a:extLst>
          </p:cNvPr>
          <p:cNvSpPr txBox="1"/>
          <p:nvPr/>
        </p:nvSpPr>
        <p:spPr>
          <a:xfrm>
            <a:off x="1752600" y="4154215"/>
            <a:ext cx="173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node2vec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7FD032-979C-439E-8BC2-FA1FB21134D6}"/>
                  </a:ext>
                </a:extLst>
              </p:cNvPr>
              <p:cNvSpPr/>
              <p:nvPr/>
            </p:nvSpPr>
            <p:spPr>
              <a:xfrm>
                <a:off x="6876664" y="5897899"/>
                <a:ext cx="1754711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𝑣𝑜𝑙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7FD032-979C-439E-8BC2-FA1FB2113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64" y="5897899"/>
                <a:ext cx="1754711" cy="639534"/>
              </a:xfrm>
              <a:prstGeom prst="rect">
                <a:avLst/>
              </a:prstGeom>
              <a:blipFill>
                <a:blip r:embed="rId7"/>
                <a:stretch>
                  <a:fillRect t="-112500" r="-53472" b="-15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A58CF0D-3BB9-4AED-90DC-C79A735AAF4B}"/>
              </a:ext>
            </a:extLst>
          </p:cNvPr>
          <p:cNvGrpSpPr/>
          <p:nvPr/>
        </p:nvGrpSpPr>
        <p:grpSpPr>
          <a:xfrm>
            <a:off x="6876664" y="5330661"/>
            <a:ext cx="2131298" cy="378724"/>
            <a:chOff x="7378061" y="5449833"/>
            <a:chExt cx="2131298" cy="378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715780B-373D-489F-9F3B-14F08AB8E8F6}"/>
                    </a:ext>
                  </a:extLst>
                </p:cNvPr>
                <p:cNvSpPr/>
                <p:nvPr/>
              </p:nvSpPr>
              <p:spPr>
                <a:xfrm>
                  <a:off x="7378061" y="5459225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9BFE36-0606-403D-B9DC-6241CBD9D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061" y="5459225"/>
                  <a:ext cx="3898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7C726B-849D-4355-8321-2F81C495F3C1}"/>
                </a:ext>
              </a:extLst>
            </p:cNvPr>
            <p:cNvSpPr/>
            <p:nvPr/>
          </p:nvSpPr>
          <p:spPr>
            <a:xfrm>
              <a:off x="7712585" y="5449833"/>
              <a:ext cx="1796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/>
                <a:t>Adjacency matrix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0B0EBB-0B7F-4F12-9C08-214193E44F41}"/>
              </a:ext>
            </a:extLst>
          </p:cNvPr>
          <p:cNvGrpSpPr/>
          <p:nvPr/>
        </p:nvGrpSpPr>
        <p:grpSpPr>
          <a:xfrm>
            <a:off x="6876664" y="5610343"/>
            <a:ext cx="1865483" cy="369643"/>
            <a:chOff x="7378061" y="5819165"/>
            <a:chExt cx="1865483" cy="369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D69A989-C36E-4D92-99A8-C6FA34FB8F01}"/>
                    </a:ext>
                  </a:extLst>
                </p:cNvPr>
                <p:cNvSpPr/>
                <p:nvPr/>
              </p:nvSpPr>
              <p:spPr>
                <a:xfrm>
                  <a:off x="7378061" y="5819476"/>
                  <a:ext cx="4106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3CB03B5-D1A7-40CE-B9DB-FB01577DC4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061" y="5819476"/>
                  <a:ext cx="4106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D0E7EA-FACC-4EDD-A90E-8268670B5F02}"/>
                </a:ext>
              </a:extLst>
            </p:cNvPr>
            <p:cNvSpPr/>
            <p:nvPr/>
          </p:nvSpPr>
          <p:spPr>
            <a:xfrm>
              <a:off x="7728706" y="5819165"/>
              <a:ext cx="15148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Degree matrix</a:t>
              </a:r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3D858-E9E3-4C14-84A5-8D02B46A6F33}"/>
              </a:ext>
            </a:extLst>
          </p:cNvPr>
          <p:cNvSpPr/>
          <p:nvPr/>
        </p:nvSpPr>
        <p:spPr>
          <a:xfrm>
            <a:off x="9358607" y="5337859"/>
            <a:ext cx="229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b</a:t>
            </a:r>
            <a:r>
              <a:rPr lang="en-US" altLang="zh-CN" dirty="0"/>
              <a:t>: #negative samples</a:t>
            </a:r>
          </a:p>
          <a:p>
            <a:r>
              <a:rPr lang="en-US" i="1" dirty="0"/>
              <a:t>T</a:t>
            </a:r>
            <a:r>
              <a:rPr lang="en-US" dirty="0"/>
              <a:t>: context window size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4C37F3-83BF-4777-A2AF-05C0C1D09071}"/>
              </a:ext>
            </a:extLst>
          </p:cNvPr>
          <p:cNvSpPr/>
          <p:nvPr/>
        </p:nvSpPr>
        <p:spPr>
          <a:xfrm>
            <a:off x="9341798" y="1390501"/>
            <a:ext cx="3196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The most cited paper in KDD14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835617-AE06-404C-88B6-3B3CAD1B27A1}"/>
              </a:ext>
            </a:extLst>
          </p:cNvPr>
          <p:cNvSpPr/>
          <p:nvPr/>
        </p:nvSpPr>
        <p:spPr>
          <a:xfrm>
            <a:off x="9189398" y="2230311"/>
            <a:ext cx="3196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The most cited paper in WWW15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2615DF-34AF-4835-A97C-8DC16F03D606}"/>
              </a:ext>
            </a:extLst>
          </p:cNvPr>
          <p:cNvSpPr/>
          <p:nvPr/>
        </p:nvSpPr>
        <p:spPr>
          <a:xfrm>
            <a:off x="9216743" y="4037994"/>
            <a:ext cx="2836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The 2nd most cited paper in KDD16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045913-5C53-4008-9B5E-9BDFA5A7A8E7}"/>
              </a:ext>
            </a:extLst>
          </p:cNvPr>
          <p:cNvSpPr/>
          <p:nvPr/>
        </p:nvSpPr>
        <p:spPr>
          <a:xfrm>
            <a:off x="9216743" y="3107831"/>
            <a:ext cx="2836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The 5th most cited paper in KDD15</a:t>
            </a:r>
          </a:p>
        </p:txBody>
      </p:sp>
    </p:spTree>
    <p:extLst>
      <p:ext uri="{BB962C8B-B14F-4D97-AF65-F5344CB8AC3E}">
        <p14:creationId xmlns:p14="http://schemas.microsoft.com/office/powerpoint/2010/main" val="873958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D4F53-E3A9-48A9-8E15-25D5742B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8" y="2720063"/>
            <a:ext cx="3124494" cy="1857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3D447-5CE0-475F-8688-60CCD36A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14" y="2830333"/>
            <a:ext cx="2639233" cy="1841465"/>
          </a:xfrm>
          <a:prstGeom prst="rect">
            <a:avLst/>
          </a:prstGeom>
        </p:spPr>
      </p:pic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6CB7BB7C-B8CE-41A2-8504-41E48BF987B8}"/>
              </a:ext>
            </a:extLst>
          </p:cNvPr>
          <p:cNvSpPr/>
          <p:nvPr/>
        </p:nvSpPr>
        <p:spPr>
          <a:xfrm>
            <a:off x="3503494" y="35777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FF00B-9F4D-4205-8D9B-0A8BEFEB8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85" y="3112110"/>
            <a:ext cx="1636814" cy="10732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D2037D-BFD2-4F75-83E2-967FE990134C}"/>
              </a:ext>
            </a:extLst>
          </p:cNvPr>
          <p:cNvGrpSpPr/>
          <p:nvPr/>
        </p:nvGrpSpPr>
        <p:grpSpPr>
          <a:xfrm>
            <a:off x="6151531" y="2638175"/>
            <a:ext cx="2243916" cy="2171710"/>
            <a:chOff x="4298395" y="2000088"/>
            <a:chExt cx="1869930" cy="21446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1E4CE2-323A-4B75-9BF2-F6A6A78247BC}"/>
                </a:ext>
              </a:extLst>
            </p:cNvPr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D64012-2E22-469D-8A5E-1B3B2FA5F21A}"/>
                </a:ext>
              </a:extLst>
            </p:cNvPr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BED58-B9EC-4C87-9072-C99821DEEEDC}"/>
                </a:ext>
              </a:extLst>
            </p:cNvPr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522E10-EA50-4726-97AB-9F60741A6DED}"/>
                </a:ext>
              </a:extLst>
            </p:cNvPr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69C021-4CF1-4944-ACB7-16243B105B25}"/>
                </a:ext>
              </a:extLst>
            </p:cNvPr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FDD87D-20D5-4B4D-801A-470585052F5C}"/>
                </a:ext>
              </a:extLst>
            </p:cNvPr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A16708-C47F-4929-96A8-D86FB155D590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D077D0-9B06-410C-BED5-5CBC036EDFC2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9CDF8A-7662-4082-8386-34112EC99F10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4A1C70-F2E4-4E09-8E36-C6B199E3B36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C9FF30-138B-47C4-A49C-10D9B63B895D}"/>
                    </a:ext>
                  </a:extLst>
                </p:cNvPr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4C8D7B-D0A2-4F69-90AC-4FAE92091875}"/>
                    </a:ext>
                  </a:extLst>
                </p:cNvPr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BF7733D-0215-4012-AEBD-5BAAF965A210}"/>
                    </a:ext>
                  </a:extLst>
                </p:cNvPr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78C3D4-6D83-4B7A-BA56-A2C3ECE463CE}"/>
                    </a:ext>
                  </a:extLst>
                </p:cNvPr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9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937E8B9-3D82-4EF2-B1DD-4D8924128282}"/>
                    </a:ext>
                  </a:extLst>
                </p:cNvPr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10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5C2439F-2A60-4A05-98E7-704EDCFB9D5A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6BDEA6B-7848-4403-81AB-896BC7923F0D}"/>
              </a:ext>
            </a:extLst>
          </p:cNvPr>
          <p:cNvSpPr/>
          <p:nvPr/>
        </p:nvSpPr>
        <p:spPr>
          <a:xfrm>
            <a:off x="5880847" y="35777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C6E4FA9-6220-4DC3-AF16-36476E80FEC3}"/>
              </a:ext>
            </a:extLst>
          </p:cNvPr>
          <p:cNvSpPr/>
          <p:nvPr/>
        </p:nvSpPr>
        <p:spPr>
          <a:xfrm>
            <a:off x="8997716" y="35777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901A48-C7A5-455B-8615-CCDCC64D34CE}"/>
              </a:ext>
            </a:extLst>
          </p:cNvPr>
          <p:cNvSpPr/>
          <p:nvPr/>
        </p:nvSpPr>
        <p:spPr>
          <a:xfrm>
            <a:off x="6151531" y="2559978"/>
            <a:ext cx="2713004" cy="237060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DB3A51-2E34-478E-BAF3-F31AA8B84410}"/>
                  </a:ext>
                </a:extLst>
              </p:cNvPr>
              <p:cNvSpPr/>
              <p:nvPr/>
            </p:nvSpPr>
            <p:spPr>
              <a:xfrm>
                <a:off x="6599034" y="5503757"/>
                <a:ext cx="1817998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)#(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DB3A51-2E34-478E-BAF3-F31AA8B84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34" y="5503757"/>
                <a:ext cx="1817998" cy="669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32EE29-B779-43B0-B0BC-BFB9026EC931}"/>
              </a:ext>
            </a:extLst>
          </p:cNvPr>
          <p:cNvSpPr txBox="1"/>
          <p:nvPr/>
        </p:nvSpPr>
        <p:spPr>
          <a:xfrm>
            <a:off x="4190021" y="5314354"/>
            <a:ext cx="67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3D22EF-440A-41BA-A6F0-FE6041F96DDE}"/>
                  </a:ext>
                </a:extLst>
              </p:cNvPr>
              <p:cNvSpPr/>
              <p:nvPr/>
            </p:nvSpPr>
            <p:spPr>
              <a:xfrm>
                <a:off x="667299" y="5243758"/>
                <a:ext cx="127233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3D22EF-440A-41BA-A6F0-FE6041F96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9" y="5243758"/>
                <a:ext cx="1272336" cy="362984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7EA498-9CE5-4382-9CBE-9D1BB2AC345F}"/>
                  </a:ext>
                </a:extLst>
              </p:cNvPr>
              <p:cNvSpPr/>
              <p:nvPr/>
            </p:nvSpPr>
            <p:spPr>
              <a:xfrm>
                <a:off x="595579" y="5606742"/>
                <a:ext cx="22037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Adjacency matrix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600" b="1" dirty="0"/>
              </a:p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Degree matrix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1600" b="1" dirty="0"/>
              </a:p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Volume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𝑣𝑜𝑙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7EA498-9CE5-4382-9CBE-9D1BB2AC3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9" y="5606742"/>
                <a:ext cx="2203745" cy="830997"/>
              </a:xfrm>
              <a:prstGeom prst="rect">
                <a:avLst/>
              </a:prstGeom>
              <a:blipFill>
                <a:blip r:embed="rId13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id="{68596A0F-4BB7-4B70-BC17-275A232A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1E1BE-7C01-4AE6-92D7-A3F593439285}"/>
              </a:ext>
            </a:extLst>
          </p:cNvPr>
          <p:cNvSpPr/>
          <p:nvPr/>
        </p:nvSpPr>
        <p:spPr>
          <a:xfrm>
            <a:off x="946439" y="6611779"/>
            <a:ext cx="104073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Levy and Goldberg. Neural word embeddings as implicit matrix factorization. In </a:t>
            </a:r>
            <a:r>
              <a:rPr lang="en-US" sz="1000" i="1" dirty="0"/>
              <a:t>NIPS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39795F-CD96-487F-AD55-DA758ACB0E76}"/>
                  </a:ext>
                </a:extLst>
              </p:cNvPr>
              <p:cNvSpPr/>
              <p:nvPr/>
            </p:nvSpPr>
            <p:spPr>
              <a:xfrm>
                <a:off x="8833347" y="5348397"/>
                <a:ext cx="313624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#(</a:t>
                </a:r>
                <a:r>
                  <a:rPr lang="en-US" altLang="zh-CN" sz="1400" dirty="0" err="1"/>
                  <a:t>w,c</a:t>
                </a:r>
                <a:r>
                  <a:rPr lang="en-US" altLang="zh-CN" sz="1400" dirty="0"/>
                  <a:t>): co-occurrence of w &amp; c</a:t>
                </a:r>
                <a:endParaRPr lang="en-US" sz="1400" b="1" dirty="0"/>
              </a:p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#(w): occurrence of word w</a:t>
                </a:r>
                <a:endParaRPr lang="en-US" sz="1400" b="1" dirty="0"/>
              </a:p>
              <a:p>
                <a:pPr marL="285750" indent="-18288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#(c): occurrence of context c</a:t>
                </a:r>
              </a:p>
              <a:p>
                <a:pPr marL="285750" indent="-18288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400" dirty="0"/>
                  <a:t>: number of word-context pairs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39795F-CD96-487F-AD55-DA758ACB0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47" y="5348397"/>
                <a:ext cx="3136243" cy="954107"/>
              </a:xfrm>
              <a:prstGeom prst="rect">
                <a:avLst/>
              </a:prstGeom>
              <a:blipFill>
                <a:blip r:embed="rId14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1307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1: Inferring Entities’ Research Topics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32F5CD-D009-4BEC-B9BF-D0CCC8A4A5FC}"/>
              </a:ext>
            </a:extLst>
          </p:cNvPr>
          <p:cNvCxnSpPr>
            <a:cxnSpLocks/>
          </p:cNvCxnSpPr>
          <p:nvPr/>
        </p:nvCxnSpPr>
        <p:spPr>
          <a:xfrm flipH="1" flipV="1">
            <a:off x="4168347" y="4238425"/>
            <a:ext cx="1775253" cy="5621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2A5FC2-41F5-4C4F-A521-97CC486C99BD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3276600"/>
            <a:ext cx="152400" cy="152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C37DFB-93CE-4CDB-BD70-C9A9837B6373}"/>
              </a:ext>
            </a:extLst>
          </p:cNvPr>
          <p:cNvCxnSpPr>
            <a:cxnSpLocks/>
          </p:cNvCxnSpPr>
          <p:nvPr/>
        </p:nvCxnSpPr>
        <p:spPr>
          <a:xfrm flipV="1">
            <a:off x="4168346" y="3276600"/>
            <a:ext cx="1622854" cy="9618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43A69F-CEA9-4892-AB6C-82A99F7921CE}"/>
              </a:ext>
            </a:extLst>
          </p:cNvPr>
          <p:cNvCxnSpPr>
            <a:cxnSpLocks/>
          </p:cNvCxnSpPr>
          <p:nvPr/>
        </p:nvCxnSpPr>
        <p:spPr>
          <a:xfrm flipH="1">
            <a:off x="5791200" y="3276600"/>
            <a:ext cx="15833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EF326A-473E-4AD0-BA8E-7A255AAD5671}"/>
              </a:ext>
            </a:extLst>
          </p:cNvPr>
          <p:cNvCxnSpPr>
            <a:cxnSpLocks/>
          </p:cNvCxnSpPr>
          <p:nvPr/>
        </p:nvCxnSpPr>
        <p:spPr>
          <a:xfrm>
            <a:off x="7374512" y="3276600"/>
            <a:ext cx="1133657" cy="68444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4496DDF-DD38-465C-99B4-AD993FDFC77D}"/>
              </a:ext>
            </a:extLst>
          </p:cNvPr>
          <p:cNvCxnSpPr>
            <a:cxnSpLocks/>
          </p:cNvCxnSpPr>
          <p:nvPr/>
        </p:nvCxnSpPr>
        <p:spPr>
          <a:xfrm>
            <a:off x="4419600" y="2396849"/>
            <a:ext cx="1371600" cy="8797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62700E-83E0-4703-9780-7193B7A9010F}"/>
              </a:ext>
            </a:extLst>
          </p:cNvPr>
          <p:cNvCxnSpPr>
            <a:cxnSpLocks/>
          </p:cNvCxnSpPr>
          <p:nvPr/>
        </p:nvCxnSpPr>
        <p:spPr>
          <a:xfrm flipV="1">
            <a:off x="5791200" y="2109709"/>
            <a:ext cx="1310640" cy="1166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E0DB88-73E9-4C3E-B7B8-5E53C8467515}"/>
              </a:ext>
            </a:extLst>
          </p:cNvPr>
          <p:cNvCxnSpPr>
            <a:cxnSpLocks/>
          </p:cNvCxnSpPr>
          <p:nvPr/>
        </p:nvCxnSpPr>
        <p:spPr>
          <a:xfrm>
            <a:off x="7101840" y="2109709"/>
            <a:ext cx="272672" cy="1166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B58C37A-B025-422C-B6DF-9144EFF0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5547360" y="2971800"/>
            <a:ext cx="548640" cy="554763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31A26E-3AAA-4EDA-9BB9-7F0F01C4D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5699760" y="4495800"/>
            <a:ext cx="548640" cy="55476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ED8A93-9BEE-499F-8CCF-D6105C5A1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8275320" y="3683662"/>
            <a:ext cx="548640" cy="554763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EB2B28-1E95-4530-A8C4-2ABA88B93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7101840" y="2971799"/>
            <a:ext cx="548640" cy="554763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EFA9E1-9FF2-4DBC-834A-5061EE870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3870960" y="3961043"/>
            <a:ext cx="548640" cy="554763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E29DC8-6C58-4D5B-826F-DD0DC151B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168346" y="2169606"/>
            <a:ext cx="548640" cy="554763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A098AE-8AD0-481A-B85C-AD03B219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6825872" y="1842086"/>
            <a:ext cx="548640" cy="554763"/>
          </a:xfrm>
          <a:prstGeom prst="ellipse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9E6BDCD-CBF6-4575-8C0E-9B2D1A0FCA49}"/>
              </a:ext>
            </a:extLst>
          </p:cNvPr>
          <p:cNvSpPr txBox="1"/>
          <p:nvPr/>
        </p:nvSpPr>
        <p:spPr>
          <a:xfrm>
            <a:off x="2646515" y="2142642"/>
            <a:ext cx="200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75628E-2E41-4A8C-8A8F-E6C23C6747EE}"/>
              </a:ext>
            </a:extLst>
          </p:cNvPr>
          <p:cNvSpPr txBox="1"/>
          <p:nvPr/>
        </p:nvSpPr>
        <p:spPr>
          <a:xfrm>
            <a:off x="2327311" y="4068618"/>
            <a:ext cx="200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C5D892-05D9-4E05-A6D7-8875AB54855C}"/>
              </a:ext>
            </a:extLst>
          </p:cNvPr>
          <p:cNvSpPr txBox="1"/>
          <p:nvPr/>
        </p:nvSpPr>
        <p:spPr>
          <a:xfrm>
            <a:off x="3683831" y="3076737"/>
            <a:ext cx="200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Physics, Math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E87A8B-53F9-4932-B5CA-E9B3144F3F6E}"/>
              </a:ext>
            </a:extLst>
          </p:cNvPr>
          <p:cNvSpPr txBox="1"/>
          <p:nvPr/>
        </p:nvSpPr>
        <p:spPr>
          <a:xfrm>
            <a:off x="5390236" y="4603314"/>
            <a:ext cx="200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06B777-4831-4055-AC94-4061EAFFA511}"/>
              </a:ext>
            </a:extLst>
          </p:cNvPr>
          <p:cNvSpPr txBox="1"/>
          <p:nvPr/>
        </p:nvSpPr>
        <p:spPr>
          <a:xfrm>
            <a:off x="6831748" y="1909466"/>
            <a:ext cx="171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1ED247-66BF-49AE-BDE0-FE2D81CCCACB}"/>
              </a:ext>
            </a:extLst>
          </p:cNvPr>
          <p:cNvSpPr txBox="1"/>
          <p:nvPr/>
        </p:nvSpPr>
        <p:spPr>
          <a:xfrm>
            <a:off x="8234543" y="4096567"/>
            <a:ext cx="171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Biology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17014D-A90D-40F8-8EC8-F4EFF9997794}"/>
              </a:ext>
            </a:extLst>
          </p:cNvPr>
          <p:cNvSpPr txBox="1"/>
          <p:nvPr/>
        </p:nvSpPr>
        <p:spPr>
          <a:xfrm>
            <a:off x="6795867" y="2941872"/>
            <a:ext cx="200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77226-12E2-4392-B9A2-791F645D5035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Shen, Ma, Wang. A Web-scale system for scientific knowledge exploration. ACL 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247B80-6BCD-4483-8984-D7A155C46463}"/>
              </a:ext>
            </a:extLst>
          </p:cNvPr>
          <p:cNvSpPr txBox="1"/>
          <p:nvPr/>
        </p:nvSpPr>
        <p:spPr>
          <a:xfrm>
            <a:off x="8916469" y="5375655"/>
            <a:ext cx="205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240 million </a:t>
            </a:r>
            <a:r>
              <a:rPr lang="en-US" sz="1600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801529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9814-3289-4237-B52D-C9A2E37F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C4F819-3CEC-45D8-89E9-9A46AE66A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614" y="1825625"/>
            <a:ext cx="97527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02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064AA-864C-4235-AA23-5CCA4BA5C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671" y="1937658"/>
            <a:ext cx="6163387" cy="178525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C2F27-9578-410A-82BA-1B5F92A1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93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C04D9-4B1A-4A13-964A-8D7745ACA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2577" y="4571999"/>
                <a:ext cx="7776882" cy="1604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Suppose the multiset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dirty="0"/>
                  <a:t> is constructed based on random walk on graphs, can we interpret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#(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)|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#(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)#(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 with graph structures?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C04D9-4B1A-4A13-964A-8D7745ACA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2577" y="4571999"/>
                <a:ext cx="7776882" cy="1604963"/>
              </a:xfrm>
              <a:blipFill>
                <a:blip r:embed="rId3"/>
                <a:stretch>
                  <a:fillRect l="-784" t="-3802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6064AA-864C-4235-AA23-5CCA4BA5C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671" y="1937658"/>
            <a:ext cx="6163387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66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C04D9-4B1A-4A13-964A-8D7745ACA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9449" y="4343399"/>
                <a:ext cx="8160123" cy="1604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Partition the multiset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dirty="0"/>
                  <a:t> into several sub-multisets according to the way in which each node and its context appear in a random walk node sequence. </a:t>
                </a:r>
              </a:p>
              <a:p>
                <a:r>
                  <a:rPr lang="en-US" sz="2000" dirty="0"/>
                  <a:t>More formally,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2,⋯,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we define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C04D9-4B1A-4A13-964A-8D7745ACA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9449" y="4343399"/>
                <a:ext cx="8160123" cy="1604963"/>
              </a:xfrm>
              <a:blipFill>
                <a:blip r:embed="rId3"/>
                <a:stretch>
                  <a:fillRect l="-673" t="-3788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FFB519-F751-4F51-A762-77A925B9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938" y="1905564"/>
            <a:ext cx="6242164" cy="2032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E40E9-B91E-4F8E-A3C3-BEF311A74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939" y="5819981"/>
            <a:ext cx="5381062" cy="885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E53DB4-6525-4218-B349-21110301A7AC}"/>
              </a:ext>
            </a:extLst>
          </p:cNvPr>
          <p:cNvSpPr/>
          <p:nvPr/>
        </p:nvSpPr>
        <p:spPr>
          <a:xfrm>
            <a:off x="7929491" y="5843793"/>
            <a:ext cx="2362200" cy="609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CC"/>
                </a:solidFill>
              </a:rPr>
              <a:t>Distinguish direction and distance</a:t>
            </a:r>
          </a:p>
        </p:txBody>
      </p:sp>
    </p:spTree>
    <p:extLst>
      <p:ext uri="{BB962C8B-B14F-4D97-AF65-F5344CB8AC3E}">
        <p14:creationId xmlns:p14="http://schemas.microsoft.com/office/powerpoint/2010/main" val="32330373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32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BCCF59-6194-4B15-BCB5-2E72D209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2225" y="3023827"/>
            <a:ext cx="4092388" cy="71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93C6F-71BF-4DF7-9EFE-199E5AB1E68D}"/>
              </a:ext>
            </a:extLst>
          </p:cNvPr>
          <p:cNvSpPr/>
          <p:nvPr/>
        </p:nvSpPr>
        <p:spPr>
          <a:xfrm>
            <a:off x="3772852" y="1722176"/>
            <a:ext cx="94437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8D94A-17B0-4648-A3A9-0CB8DEB4ADA7}"/>
              </a:ext>
            </a:extLst>
          </p:cNvPr>
          <p:cNvSpPr/>
          <p:nvPr/>
        </p:nvSpPr>
        <p:spPr>
          <a:xfrm>
            <a:off x="3892225" y="3089221"/>
            <a:ext cx="825003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84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BCCF59-6194-4B15-BCB5-2E72D209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2225" y="3023827"/>
            <a:ext cx="4092388" cy="71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7F2B7-D6AB-4234-BB83-F028C968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349" y="2834374"/>
            <a:ext cx="2802618" cy="64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C31BD-28A8-42CF-BE34-0EA3353A0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78" y="3612556"/>
            <a:ext cx="2793654" cy="6179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93C6F-71BF-4DF7-9EFE-199E5AB1E68D}"/>
              </a:ext>
            </a:extLst>
          </p:cNvPr>
          <p:cNvSpPr/>
          <p:nvPr/>
        </p:nvSpPr>
        <p:spPr>
          <a:xfrm>
            <a:off x="3772852" y="1722176"/>
            <a:ext cx="94437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8D94A-17B0-4648-A3A9-0CB8DEB4ADA7}"/>
              </a:ext>
            </a:extLst>
          </p:cNvPr>
          <p:cNvSpPr/>
          <p:nvPr/>
        </p:nvSpPr>
        <p:spPr>
          <a:xfrm>
            <a:off x="3892225" y="3089221"/>
            <a:ext cx="825003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CFB70-AE63-44FF-8FD1-006EC03740AC}"/>
              </a:ext>
            </a:extLst>
          </p:cNvPr>
          <p:cNvSpPr/>
          <p:nvPr/>
        </p:nvSpPr>
        <p:spPr>
          <a:xfrm>
            <a:off x="5769435" y="3089220"/>
            <a:ext cx="91106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BDE8C-3698-43FF-9362-8A7D5110C0FD}"/>
              </a:ext>
            </a:extLst>
          </p:cNvPr>
          <p:cNvSpPr/>
          <p:nvPr/>
        </p:nvSpPr>
        <p:spPr>
          <a:xfrm>
            <a:off x="6949439" y="3074506"/>
            <a:ext cx="91106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EF157D-5C05-4169-AA00-8AF13E44529B}"/>
              </a:ext>
            </a:extLst>
          </p:cNvPr>
          <p:cNvSpPr/>
          <p:nvPr/>
        </p:nvSpPr>
        <p:spPr>
          <a:xfrm>
            <a:off x="8115278" y="2822056"/>
            <a:ext cx="279365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6DF340-CA4A-4C86-815C-F57995E76201}"/>
              </a:ext>
            </a:extLst>
          </p:cNvPr>
          <p:cNvSpPr/>
          <p:nvPr/>
        </p:nvSpPr>
        <p:spPr>
          <a:xfrm>
            <a:off x="8115278" y="3596756"/>
            <a:ext cx="279365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7E211-62E5-4930-AFB1-B0B0E985B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891" y="4601595"/>
            <a:ext cx="1165076" cy="234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28E0FB-345E-41CA-981C-CA161865404F}"/>
                  </a:ext>
                </a:extLst>
              </p:cNvPr>
              <p:cNvSpPr txBox="1"/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length of random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28E0FB-345E-41CA-981C-CA1618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blipFill>
                <a:blip r:embed="rId8"/>
                <a:stretch>
                  <a:fillRect l="-13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5151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BCCF59-6194-4B15-BCB5-2E72D209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2225" y="3023827"/>
            <a:ext cx="4092388" cy="71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7F2B7-D6AB-4234-BB83-F028C968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349" y="2834374"/>
            <a:ext cx="2802618" cy="64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C31BD-28A8-42CF-BE34-0EA3353A0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78" y="3612556"/>
            <a:ext cx="2793654" cy="6179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93C6F-71BF-4DF7-9EFE-199E5AB1E68D}"/>
              </a:ext>
            </a:extLst>
          </p:cNvPr>
          <p:cNvSpPr/>
          <p:nvPr/>
        </p:nvSpPr>
        <p:spPr>
          <a:xfrm>
            <a:off x="3772852" y="1722176"/>
            <a:ext cx="94437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8D94A-17B0-4648-A3A9-0CB8DEB4ADA7}"/>
              </a:ext>
            </a:extLst>
          </p:cNvPr>
          <p:cNvSpPr/>
          <p:nvPr/>
        </p:nvSpPr>
        <p:spPr>
          <a:xfrm>
            <a:off x="3892225" y="3089221"/>
            <a:ext cx="825003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CFB70-AE63-44FF-8FD1-006EC03740AC}"/>
              </a:ext>
            </a:extLst>
          </p:cNvPr>
          <p:cNvSpPr/>
          <p:nvPr/>
        </p:nvSpPr>
        <p:spPr>
          <a:xfrm>
            <a:off x="5769435" y="3089220"/>
            <a:ext cx="91106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BDE8C-3698-43FF-9362-8A7D5110C0FD}"/>
              </a:ext>
            </a:extLst>
          </p:cNvPr>
          <p:cNvSpPr/>
          <p:nvPr/>
        </p:nvSpPr>
        <p:spPr>
          <a:xfrm>
            <a:off x="6949439" y="3074506"/>
            <a:ext cx="91106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EF157D-5C05-4169-AA00-8AF13E44529B}"/>
              </a:ext>
            </a:extLst>
          </p:cNvPr>
          <p:cNvSpPr/>
          <p:nvPr/>
        </p:nvSpPr>
        <p:spPr>
          <a:xfrm>
            <a:off x="8115278" y="2822056"/>
            <a:ext cx="279365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6DF340-CA4A-4C86-815C-F57995E76201}"/>
              </a:ext>
            </a:extLst>
          </p:cNvPr>
          <p:cNvSpPr/>
          <p:nvPr/>
        </p:nvSpPr>
        <p:spPr>
          <a:xfrm>
            <a:off x="8115278" y="3596756"/>
            <a:ext cx="279365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7E211-62E5-4930-AFB1-B0B0E985B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891" y="4601595"/>
            <a:ext cx="1165076" cy="234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4A0839-675C-4441-9598-DBD6A46A8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225" y="4403059"/>
            <a:ext cx="5125248" cy="658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019089B-18B3-4A56-804B-96B314C78563}"/>
              </a:ext>
            </a:extLst>
          </p:cNvPr>
          <p:cNvSpPr/>
          <p:nvPr/>
        </p:nvSpPr>
        <p:spPr>
          <a:xfrm>
            <a:off x="3892225" y="4394304"/>
            <a:ext cx="5241788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C57500-A497-4386-9BC5-852A9CCE8DC0}"/>
                  </a:ext>
                </a:extLst>
              </p:cNvPr>
              <p:cNvSpPr txBox="1"/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length of random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C57500-A497-4386-9BC5-852A9CCE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blipFill>
                <a:blip r:embed="rId9"/>
                <a:stretch>
                  <a:fillRect l="-13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678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BCCF59-6194-4B15-BCB5-2E72D209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2225" y="3023827"/>
            <a:ext cx="4092388" cy="71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7F2B7-D6AB-4234-BB83-F028C968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349" y="2834374"/>
            <a:ext cx="2802618" cy="64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C31BD-28A8-42CF-BE34-0EA3353A0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78" y="3612556"/>
            <a:ext cx="2793654" cy="6179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93C6F-71BF-4DF7-9EFE-199E5AB1E68D}"/>
              </a:ext>
            </a:extLst>
          </p:cNvPr>
          <p:cNvSpPr/>
          <p:nvPr/>
        </p:nvSpPr>
        <p:spPr>
          <a:xfrm>
            <a:off x="3772852" y="1722176"/>
            <a:ext cx="94437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8D94A-17B0-4648-A3A9-0CB8DEB4ADA7}"/>
              </a:ext>
            </a:extLst>
          </p:cNvPr>
          <p:cNvSpPr/>
          <p:nvPr/>
        </p:nvSpPr>
        <p:spPr>
          <a:xfrm>
            <a:off x="3892225" y="3089221"/>
            <a:ext cx="825003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CFB70-AE63-44FF-8FD1-006EC03740AC}"/>
              </a:ext>
            </a:extLst>
          </p:cNvPr>
          <p:cNvSpPr/>
          <p:nvPr/>
        </p:nvSpPr>
        <p:spPr>
          <a:xfrm>
            <a:off x="5769435" y="3089220"/>
            <a:ext cx="91106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BDE8C-3698-43FF-9362-8A7D5110C0FD}"/>
              </a:ext>
            </a:extLst>
          </p:cNvPr>
          <p:cNvSpPr/>
          <p:nvPr/>
        </p:nvSpPr>
        <p:spPr>
          <a:xfrm>
            <a:off x="6949439" y="3074506"/>
            <a:ext cx="91106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EF157D-5C05-4169-AA00-8AF13E44529B}"/>
              </a:ext>
            </a:extLst>
          </p:cNvPr>
          <p:cNvSpPr/>
          <p:nvPr/>
        </p:nvSpPr>
        <p:spPr>
          <a:xfrm>
            <a:off x="8115278" y="2822056"/>
            <a:ext cx="2793654" cy="64952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6DF340-CA4A-4C86-815C-F57995E76201}"/>
              </a:ext>
            </a:extLst>
          </p:cNvPr>
          <p:cNvSpPr/>
          <p:nvPr/>
        </p:nvSpPr>
        <p:spPr>
          <a:xfrm>
            <a:off x="8115278" y="3596756"/>
            <a:ext cx="2793654" cy="649525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7E211-62E5-4930-AFB1-B0B0E985B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891" y="4601595"/>
            <a:ext cx="1165076" cy="234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4A0839-675C-4441-9598-DBD6A46A8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225" y="4403059"/>
            <a:ext cx="5125248" cy="658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019089B-18B3-4A56-804B-96B314C78563}"/>
              </a:ext>
            </a:extLst>
          </p:cNvPr>
          <p:cNvSpPr/>
          <p:nvPr/>
        </p:nvSpPr>
        <p:spPr>
          <a:xfrm>
            <a:off x="3892225" y="4394304"/>
            <a:ext cx="5241788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C57500-A497-4386-9BC5-852A9CCE8DC0}"/>
                  </a:ext>
                </a:extLst>
              </p:cNvPr>
              <p:cNvSpPr txBox="1"/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length of random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C57500-A497-4386-9BC5-852A9CCE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blipFill>
                <a:blip r:embed="rId9"/>
                <a:stretch>
                  <a:fillRect l="-13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6F4A59-E779-4FA3-A03E-855E17A3224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103"/>
          <a:stretch/>
        </p:blipFill>
        <p:spPr>
          <a:xfrm>
            <a:off x="6466727" y="5338440"/>
            <a:ext cx="1441775" cy="567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CB8D7C-4B2E-42A8-AD8A-5E3F5C5D33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4347"/>
          <a:stretch/>
        </p:blipFill>
        <p:spPr>
          <a:xfrm>
            <a:off x="3839524" y="5355700"/>
            <a:ext cx="1547174" cy="5593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40F44CF-A061-4E4E-8D56-CD0C6674712F}"/>
              </a:ext>
            </a:extLst>
          </p:cNvPr>
          <p:cNvSpPr/>
          <p:nvPr/>
        </p:nvSpPr>
        <p:spPr>
          <a:xfrm>
            <a:off x="3832538" y="2325122"/>
            <a:ext cx="510862" cy="47038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D67F8A-2F83-4967-BE15-D0444975574F}"/>
              </a:ext>
            </a:extLst>
          </p:cNvPr>
          <p:cNvSpPr/>
          <p:nvPr/>
        </p:nvSpPr>
        <p:spPr>
          <a:xfrm>
            <a:off x="3892225" y="5312939"/>
            <a:ext cx="1494473" cy="56793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84F42-8AA5-45FD-AD12-E3C1178C438A}"/>
              </a:ext>
            </a:extLst>
          </p:cNvPr>
          <p:cNvSpPr/>
          <p:nvPr/>
        </p:nvSpPr>
        <p:spPr>
          <a:xfrm>
            <a:off x="4388640" y="2327929"/>
            <a:ext cx="448942" cy="47038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DCE67-6028-49B2-B273-404C21F723E1}"/>
              </a:ext>
            </a:extLst>
          </p:cNvPr>
          <p:cNvSpPr/>
          <p:nvPr/>
        </p:nvSpPr>
        <p:spPr>
          <a:xfrm>
            <a:off x="6454849" y="5308970"/>
            <a:ext cx="1494473" cy="56793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08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3EB-CFDE-4F32-A790-B43FDC94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A0EB1-DCC7-4D20-9677-EC6D2514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4" y="1722176"/>
            <a:ext cx="4724400" cy="11649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5532E8-A8F9-4E55-A45B-DFF298CD956E}"/>
              </a:ext>
            </a:extLst>
          </p:cNvPr>
          <p:cNvSpPr/>
          <p:nvPr/>
        </p:nvSpPr>
        <p:spPr>
          <a:xfrm>
            <a:off x="1213061" y="1885022"/>
            <a:ext cx="1323951" cy="840249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354924-09B0-4FE1-8D0A-99615E86D96B}"/>
                  </a:ext>
                </a:extLst>
              </p:cNvPr>
              <p:cNvSpPr txBox="1"/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length of random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354924-09B0-4FE1-8D0A-99615E86D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67" y="2242719"/>
                <a:ext cx="3505200" cy="369332"/>
              </a:xfrm>
              <a:prstGeom prst="rect">
                <a:avLst/>
              </a:prstGeom>
              <a:blipFill>
                <a:blip r:embed="rId4"/>
                <a:stretch>
                  <a:fillRect l="-13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C870356-A841-40FE-8C4E-E1D4DE54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24308"/>
            <a:ext cx="8521737" cy="22129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019B55B-82CD-4DA1-AAF1-6514F31CEE03}"/>
              </a:ext>
            </a:extLst>
          </p:cNvPr>
          <p:cNvSpPr/>
          <p:nvPr/>
        </p:nvSpPr>
        <p:spPr>
          <a:xfrm>
            <a:off x="4419600" y="5486398"/>
            <a:ext cx="5181600" cy="1041173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9A27AF-0F13-472A-9EEF-F56D40F9BA57}"/>
              </a:ext>
            </a:extLst>
          </p:cNvPr>
          <p:cNvSpPr/>
          <p:nvPr/>
        </p:nvSpPr>
        <p:spPr>
          <a:xfrm>
            <a:off x="2971802" y="4316371"/>
            <a:ext cx="89121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CE3D245-AB5B-449E-B533-DAEC4508A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366" y="3186008"/>
            <a:ext cx="1165076" cy="2349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05F4AC-2A79-4268-A4E1-93710EE55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012" y="2828155"/>
            <a:ext cx="5125248" cy="6589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A46C52-A0A1-49EC-9F67-5BB6B480D4AB}"/>
              </a:ext>
            </a:extLst>
          </p:cNvPr>
          <p:cNvSpPr/>
          <p:nvPr/>
        </p:nvSpPr>
        <p:spPr>
          <a:xfrm>
            <a:off x="3826012" y="2819400"/>
            <a:ext cx="5241788" cy="649525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D8C5BA-CAF1-4B5B-B597-F7376424BB31}"/>
              </a:ext>
            </a:extLst>
          </p:cNvPr>
          <p:cNvSpPr/>
          <p:nvPr/>
        </p:nvSpPr>
        <p:spPr>
          <a:xfrm>
            <a:off x="1090624" y="4314602"/>
            <a:ext cx="1446388" cy="1171797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1FF6CB7-FC43-4388-9D12-09E2A2EB9E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103"/>
          <a:stretch/>
        </p:blipFill>
        <p:spPr>
          <a:xfrm>
            <a:off x="6457202" y="3538236"/>
            <a:ext cx="1441775" cy="5679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124AF3-1F23-427A-AA96-A2D2E9A2B6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4347"/>
          <a:stretch/>
        </p:blipFill>
        <p:spPr>
          <a:xfrm>
            <a:off x="3829999" y="3555496"/>
            <a:ext cx="1547174" cy="55930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D803479-4A22-4790-9364-4E30BA9CC96B}"/>
              </a:ext>
            </a:extLst>
          </p:cNvPr>
          <p:cNvSpPr/>
          <p:nvPr/>
        </p:nvSpPr>
        <p:spPr>
          <a:xfrm>
            <a:off x="3826012" y="3512735"/>
            <a:ext cx="1494473" cy="56793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3AB073-A592-4358-902B-C769F3906A2D}"/>
              </a:ext>
            </a:extLst>
          </p:cNvPr>
          <p:cNvSpPr/>
          <p:nvPr/>
        </p:nvSpPr>
        <p:spPr>
          <a:xfrm>
            <a:off x="6388636" y="3508766"/>
            <a:ext cx="1494473" cy="56793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98BAB5-108A-46DD-BC4C-1FAFB4CCCDCE}"/>
              </a:ext>
            </a:extLst>
          </p:cNvPr>
          <p:cNvSpPr/>
          <p:nvPr/>
        </p:nvSpPr>
        <p:spPr>
          <a:xfrm>
            <a:off x="2838162" y="4908015"/>
            <a:ext cx="590837" cy="578383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6EA47E-7675-4150-B1D4-0BA5B5DBC2BC}"/>
              </a:ext>
            </a:extLst>
          </p:cNvPr>
          <p:cNvSpPr/>
          <p:nvPr/>
        </p:nvSpPr>
        <p:spPr>
          <a:xfrm>
            <a:off x="4388640" y="2327929"/>
            <a:ext cx="448942" cy="47038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87947-10A8-4DD3-8C10-1CDCE50C0501}"/>
              </a:ext>
            </a:extLst>
          </p:cNvPr>
          <p:cNvSpPr/>
          <p:nvPr/>
        </p:nvSpPr>
        <p:spPr>
          <a:xfrm>
            <a:off x="3530593" y="4908015"/>
            <a:ext cx="590837" cy="578383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A663F3-5F8D-4E0E-B04A-5D654085A103}"/>
              </a:ext>
            </a:extLst>
          </p:cNvPr>
          <p:cNvSpPr/>
          <p:nvPr/>
        </p:nvSpPr>
        <p:spPr>
          <a:xfrm>
            <a:off x="3772852" y="1722176"/>
            <a:ext cx="944376" cy="584129"/>
          </a:xfrm>
          <a:prstGeom prst="rect">
            <a:avLst/>
          </a:prstGeom>
          <a:solidFill>
            <a:srgbClr val="00B0F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4F7B0E-D2B3-48BE-9464-6207CF1DB439}"/>
              </a:ext>
            </a:extLst>
          </p:cNvPr>
          <p:cNvSpPr/>
          <p:nvPr/>
        </p:nvSpPr>
        <p:spPr>
          <a:xfrm>
            <a:off x="3832538" y="2325122"/>
            <a:ext cx="510862" cy="470384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31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2: Inferring Scholars’ Future Impact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32F5CD-D009-4BEC-B9BF-D0CCC8A4A5FC}"/>
              </a:ext>
            </a:extLst>
          </p:cNvPr>
          <p:cNvCxnSpPr>
            <a:cxnSpLocks/>
          </p:cNvCxnSpPr>
          <p:nvPr/>
        </p:nvCxnSpPr>
        <p:spPr>
          <a:xfrm flipH="1" flipV="1">
            <a:off x="4168347" y="4238425"/>
            <a:ext cx="1775253" cy="5621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2A5FC2-41F5-4C4F-A521-97CC486C99BD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3276600"/>
            <a:ext cx="152400" cy="152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C37DFB-93CE-4CDB-BD70-C9A9837B6373}"/>
              </a:ext>
            </a:extLst>
          </p:cNvPr>
          <p:cNvCxnSpPr>
            <a:cxnSpLocks/>
          </p:cNvCxnSpPr>
          <p:nvPr/>
        </p:nvCxnSpPr>
        <p:spPr>
          <a:xfrm flipV="1">
            <a:off x="4168346" y="3276600"/>
            <a:ext cx="1622854" cy="9618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43A69F-CEA9-4892-AB6C-82A99F7921CE}"/>
              </a:ext>
            </a:extLst>
          </p:cNvPr>
          <p:cNvCxnSpPr>
            <a:cxnSpLocks/>
          </p:cNvCxnSpPr>
          <p:nvPr/>
        </p:nvCxnSpPr>
        <p:spPr>
          <a:xfrm flipH="1">
            <a:off x="5791200" y="3276600"/>
            <a:ext cx="15833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EF326A-473E-4AD0-BA8E-7A255AAD5671}"/>
              </a:ext>
            </a:extLst>
          </p:cNvPr>
          <p:cNvCxnSpPr>
            <a:cxnSpLocks/>
          </p:cNvCxnSpPr>
          <p:nvPr/>
        </p:nvCxnSpPr>
        <p:spPr>
          <a:xfrm>
            <a:off x="7374512" y="3276600"/>
            <a:ext cx="1133657" cy="68444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4496DDF-DD38-465C-99B4-AD993FDFC77D}"/>
              </a:ext>
            </a:extLst>
          </p:cNvPr>
          <p:cNvCxnSpPr>
            <a:cxnSpLocks/>
          </p:cNvCxnSpPr>
          <p:nvPr/>
        </p:nvCxnSpPr>
        <p:spPr>
          <a:xfrm>
            <a:off x="4419600" y="2396849"/>
            <a:ext cx="1371600" cy="8797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62700E-83E0-4703-9780-7193B7A9010F}"/>
              </a:ext>
            </a:extLst>
          </p:cNvPr>
          <p:cNvCxnSpPr>
            <a:cxnSpLocks/>
          </p:cNvCxnSpPr>
          <p:nvPr/>
        </p:nvCxnSpPr>
        <p:spPr>
          <a:xfrm flipV="1">
            <a:off x="5791200" y="2109709"/>
            <a:ext cx="1310640" cy="1166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E0DB88-73E9-4C3E-B7B8-5E53C8467515}"/>
              </a:ext>
            </a:extLst>
          </p:cNvPr>
          <p:cNvCxnSpPr>
            <a:cxnSpLocks/>
          </p:cNvCxnSpPr>
          <p:nvPr/>
        </p:nvCxnSpPr>
        <p:spPr>
          <a:xfrm>
            <a:off x="7101840" y="2109709"/>
            <a:ext cx="272672" cy="1166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B58C37A-B025-422C-B6DF-9144EFF0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5164429" y="2667900"/>
            <a:ext cx="1203960" cy="1217397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ED8A93-9BEE-499F-8CCF-D6105C5A1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8275320" y="3647889"/>
            <a:ext cx="944880" cy="955425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EFA9E1-9FF2-4DBC-834A-5061EE870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041462" y="3961043"/>
            <a:ext cx="378137" cy="382357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E29DC8-6C58-4D5B-826F-DD0DC151B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168346" y="2169607"/>
            <a:ext cx="341186" cy="344994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A098AE-8AD0-481A-B85C-AD03B219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6911350" y="1895047"/>
            <a:ext cx="456571" cy="461666"/>
          </a:xfrm>
          <a:prstGeom prst="ellipse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1EEEB7-D322-42FD-BED9-C1089DE92896}"/>
              </a:ext>
            </a:extLst>
          </p:cNvPr>
          <p:cNvSpPr/>
          <p:nvPr/>
        </p:nvSpPr>
        <p:spPr>
          <a:xfrm>
            <a:off x="5714999" y="4583487"/>
            <a:ext cx="457201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E87A8B-53F9-4932-B5CA-E9B3144F3F6E}"/>
              </a:ext>
            </a:extLst>
          </p:cNvPr>
          <p:cNvSpPr txBox="1"/>
          <p:nvPr/>
        </p:nvSpPr>
        <p:spPr>
          <a:xfrm>
            <a:off x="5529171" y="4581257"/>
            <a:ext cx="82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C485DD-2968-4130-ACD0-2A0583F4E8C0}"/>
              </a:ext>
            </a:extLst>
          </p:cNvPr>
          <p:cNvSpPr/>
          <p:nvPr/>
        </p:nvSpPr>
        <p:spPr>
          <a:xfrm>
            <a:off x="7145911" y="3042085"/>
            <a:ext cx="457201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4585D6-26F3-4F3E-8DE0-CEC4CDDA198A}"/>
              </a:ext>
            </a:extLst>
          </p:cNvPr>
          <p:cNvSpPr txBox="1"/>
          <p:nvPr/>
        </p:nvSpPr>
        <p:spPr>
          <a:xfrm>
            <a:off x="6960083" y="3039855"/>
            <a:ext cx="82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EB7F4B-8FBE-4FF8-98C3-F2147AB78630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Dong, Johnson, Chawla. Will This Paper Increase Your h-index? Scientific Impact Prediction. WSDM 2015.  </a:t>
            </a:r>
          </a:p>
        </p:txBody>
      </p:sp>
    </p:spTree>
    <p:extLst>
      <p:ext uri="{BB962C8B-B14F-4D97-AF65-F5344CB8AC3E}">
        <p14:creationId xmlns:p14="http://schemas.microsoft.com/office/powerpoint/2010/main" val="417272753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A89F0-1AFA-42A9-9DBF-6A800831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09877-1EDC-468A-A88E-A4BC91C3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57400"/>
            <a:ext cx="6042742" cy="814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8A72B-7759-4439-B5D1-F4278B107FAC}"/>
              </a:ext>
            </a:extLst>
          </p:cNvPr>
          <p:cNvSpPr/>
          <p:nvPr/>
        </p:nvSpPr>
        <p:spPr>
          <a:xfrm>
            <a:off x="1301259" y="2044468"/>
            <a:ext cx="6036993" cy="840249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0D6AE-83CC-4027-B9D6-A38B6F5E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112812"/>
            <a:ext cx="7924800" cy="3254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C7394-E52D-4088-8342-295B4225B558}"/>
              </a:ext>
            </a:extLst>
          </p:cNvPr>
          <p:cNvSpPr/>
          <p:nvPr/>
        </p:nvSpPr>
        <p:spPr>
          <a:xfrm>
            <a:off x="7086600" y="5227740"/>
            <a:ext cx="2819400" cy="1114323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5351B4-D425-4A51-A039-07459CD1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</p:spTree>
    <p:extLst>
      <p:ext uri="{BB962C8B-B14F-4D97-AF65-F5344CB8AC3E}">
        <p14:creationId xmlns:p14="http://schemas.microsoft.com/office/powerpoint/2010/main" val="235256263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D4F53-E3A9-48A9-8E15-25D5742B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41" y="1805663"/>
            <a:ext cx="3124494" cy="1857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3D447-5CE0-475F-8688-60CCD36A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767" y="1915933"/>
            <a:ext cx="2639233" cy="1841465"/>
          </a:xfrm>
          <a:prstGeom prst="rect">
            <a:avLst/>
          </a:prstGeom>
        </p:spPr>
      </p:pic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6CB7BB7C-B8CE-41A2-8504-41E48BF987B8}"/>
              </a:ext>
            </a:extLst>
          </p:cNvPr>
          <p:cNvSpPr/>
          <p:nvPr/>
        </p:nvSpPr>
        <p:spPr>
          <a:xfrm>
            <a:off x="3718647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FF00B-9F4D-4205-8D9B-0A8BEFEB8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8" y="2197710"/>
            <a:ext cx="1636814" cy="10732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D2037D-BFD2-4F75-83E2-967FE990134C}"/>
              </a:ext>
            </a:extLst>
          </p:cNvPr>
          <p:cNvGrpSpPr/>
          <p:nvPr/>
        </p:nvGrpSpPr>
        <p:grpSpPr>
          <a:xfrm>
            <a:off x="6366684" y="1723775"/>
            <a:ext cx="2243916" cy="2171710"/>
            <a:chOff x="4298395" y="2000088"/>
            <a:chExt cx="1869930" cy="21446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1E4CE2-323A-4B75-9BF2-F6A6A78247BC}"/>
                </a:ext>
              </a:extLst>
            </p:cNvPr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D64012-2E22-469D-8A5E-1B3B2FA5F21A}"/>
                </a:ext>
              </a:extLst>
            </p:cNvPr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BED58-B9EC-4C87-9072-C99821DEEEDC}"/>
                </a:ext>
              </a:extLst>
            </p:cNvPr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522E10-EA50-4726-97AB-9F60741A6DED}"/>
                </a:ext>
              </a:extLst>
            </p:cNvPr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69C021-4CF1-4944-ACB7-16243B105B25}"/>
                </a:ext>
              </a:extLst>
            </p:cNvPr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FDD87D-20D5-4B4D-801A-470585052F5C}"/>
                </a:ext>
              </a:extLst>
            </p:cNvPr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A16708-C47F-4929-96A8-D86FB155D590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D077D0-9B06-410C-BED5-5CBC036EDFC2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9CDF8A-7662-4082-8386-34112EC99F10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4A1C70-F2E4-4E09-8E36-C6B199E3B36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C9FF30-138B-47C4-A49C-10D9B63B895D}"/>
                    </a:ext>
                  </a:extLst>
                </p:cNvPr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4C8D7B-D0A2-4F69-90AC-4FAE92091875}"/>
                    </a:ext>
                  </a:extLst>
                </p:cNvPr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BF7733D-0215-4012-AEBD-5BAAF965A210}"/>
                    </a:ext>
                  </a:extLst>
                </p:cNvPr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78C3D4-6D83-4B7A-BA56-A2C3ECE463CE}"/>
                    </a:ext>
                  </a:extLst>
                </p:cNvPr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9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937E8B9-3D82-4EF2-B1DD-4D8924128282}"/>
                    </a:ext>
                  </a:extLst>
                </p:cNvPr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10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5C2439F-2A60-4A05-98E7-704EDCFB9D5A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6BDEA6B-7848-4403-81AB-896BC7923F0D}"/>
              </a:ext>
            </a:extLst>
          </p:cNvPr>
          <p:cNvSpPr/>
          <p:nvPr/>
        </p:nvSpPr>
        <p:spPr>
          <a:xfrm>
            <a:off x="6096000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C6E4FA9-6220-4DC3-AF16-36476E80FEC3}"/>
              </a:ext>
            </a:extLst>
          </p:cNvPr>
          <p:cNvSpPr/>
          <p:nvPr/>
        </p:nvSpPr>
        <p:spPr>
          <a:xfrm>
            <a:off x="9212869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B7B7C-8826-49D2-BDDF-741E79F835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7035" y="5092664"/>
            <a:ext cx="4507425" cy="98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0082C-4137-4FB5-9CA9-4DE3CB16F2AC}"/>
              </a:ext>
            </a:extLst>
          </p:cNvPr>
          <p:cNvSpPr txBox="1"/>
          <p:nvPr/>
        </p:nvSpPr>
        <p:spPr>
          <a:xfrm>
            <a:off x="2568555" y="4322702"/>
            <a:ext cx="801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DeepWalk</a:t>
            </a:r>
            <a:r>
              <a:rPr lang="en-US" sz="2400" dirty="0"/>
              <a:t> is asymptotically and implicitly factorizing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7FC4F5-CB9A-44DE-A07D-5B6FDF0EF4E1}"/>
              </a:ext>
            </a:extLst>
          </p:cNvPr>
          <p:cNvSpPr/>
          <p:nvPr/>
        </p:nvSpPr>
        <p:spPr>
          <a:xfrm>
            <a:off x="152400" y="6553200"/>
            <a:ext cx="92839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Qiu et al. Network embedding as matrix factorization: unifying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 line,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pte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 and node2vec. In 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WSDM’18. </a:t>
            </a:r>
            <a:r>
              <a:rPr lang="en-US" sz="1000" b="1" dirty="0">
                <a:latin typeface="Times New Roman" charset="0"/>
                <a:ea typeface="Times New Roman" charset="0"/>
                <a:cs typeface="Times New Roman" charset="0"/>
              </a:rPr>
              <a:t>The most cited paper in WSDM’18 as of May 2019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F1DB8D0-9646-4D6F-8CB6-1066CE90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lang="en-US" sz="3200" dirty="0"/>
              <a:t>Understanding random walk + 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9775F5-3018-449E-8DFE-91E43A15A1C0}"/>
                  </a:ext>
                </a:extLst>
              </p:cNvPr>
              <p:cNvSpPr/>
              <p:nvPr/>
            </p:nvSpPr>
            <p:spPr>
              <a:xfrm>
                <a:off x="9733471" y="5604764"/>
                <a:ext cx="1754711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𝑣𝑜𝑙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9775F5-3018-449E-8DFE-91E43A15A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471" y="5604764"/>
                <a:ext cx="1754711" cy="639534"/>
              </a:xfrm>
              <a:prstGeom prst="rect">
                <a:avLst/>
              </a:prstGeom>
              <a:blipFill>
                <a:blip r:embed="rId12"/>
                <a:stretch>
                  <a:fillRect t="-111429" r="-53125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4B7E055-8F15-4CC7-85C3-031DCCCEFAB1}"/>
              </a:ext>
            </a:extLst>
          </p:cNvPr>
          <p:cNvGrpSpPr/>
          <p:nvPr/>
        </p:nvGrpSpPr>
        <p:grpSpPr>
          <a:xfrm>
            <a:off x="9733471" y="5037526"/>
            <a:ext cx="2131298" cy="378724"/>
            <a:chOff x="7378061" y="5449833"/>
            <a:chExt cx="2131298" cy="378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0E375E-2440-41F2-B8D0-E87E9DA8436F}"/>
                    </a:ext>
                  </a:extLst>
                </p:cNvPr>
                <p:cNvSpPr/>
                <p:nvPr/>
              </p:nvSpPr>
              <p:spPr>
                <a:xfrm>
                  <a:off x="7378061" y="5459225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9BFE36-0606-403D-B9DC-6241CBD9D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061" y="5459225"/>
                  <a:ext cx="3898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51D0F4-68BE-48F3-9EDF-C83060C6DD09}"/>
                </a:ext>
              </a:extLst>
            </p:cNvPr>
            <p:cNvSpPr/>
            <p:nvPr/>
          </p:nvSpPr>
          <p:spPr>
            <a:xfrm>
              <a:off x="7712585" y="5449833"/>
              <a:ext cx="1796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/>
                <a:t>Adjacency matrix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08B08C-96F2-44D5-992B-24EEFC9B3534}"/>
              </a:ext>
            </a:extLst>
          </p:cNvPr>
          <p:cNvGrpSpPr/>
          <p:nvPr/>
        </p:nvGrpSpPr>
        <p:grpSpPr>
          <a:xfrm>
            <a:off x="9733471" y="5317208"/>
            <a:ext cx="1865483" cy="369643"/>
            <a:chOff x="7378061" y="5819165"/>
            <a:chExt cx="1865483" cy="369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2AC7FE8-88C6-4FB8-ACAD-18475973267F}"/>
                    </a:ext>
                  </a:extLst>
                </p:cNvPr>
                <p:cNvSpPr/>
                <p:nvPr/>
              </p:nvSpPr>
              <p:spPr>
                <a:xfrm>
                  <a:off x="7378061" y="5819476"/>
                  <a:ext cx="4106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3CB03B5-D1A7-40CE-B9DB-FB01577DC4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061" y="5819476"/>
                  <a:ext cx="4106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A91E37-3BF1-401C-99C8-5D72BD29AB47}"/>
                </a:ext>
              </a:extLst>
            </p:cNvPr>
            <p:cNvSpPr/>
            <p:nvPr/>
          </p:nvSpPr>
          <p:spPr>
            <a:xfrm>
              <a:off x="7728706" y="5819165"/>
              <a:ext cx="15148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Degree matrix</a:t>
              </a:r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3741B0A-11FB-4478-9EB2-FEABAEFB3393}"/>
              </a:ext>
            </a:extLst>
          </p:cNvPr>
          <p:cNvSpPr/>
          <p:nvPr/>
        </p:nvSpPr>
        <p:spPr>
          <a:xfrm>
            <a:off x="9743843" y="6171327"/>
            <a:ext cx="229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b</a:t>
            </a:r>
            <a:r>
              <a:rPr lang="en-US" altLang="zh-CN" dirty="0"/>
              <a:t>: #negative samples</a:t>
            </a:r>
          </a:p>
          <a:p>
            <a:r>
              <a:rPr lang="en-US" i="1" dirty="0"/>
              <a:t>T</a:t>
            </a:r>
            <a:r>
              <a:rPr lang="en-US" dirty="0"/>
              <a:t>: context window size</a:t>
            </a:r>
          </a:p>
        </p:txBody>
      </p:sp>
    </p:spTree>
    <p:extLst>
      <p:ext uri="{BB962C8B-B14F-4D97-AF65-F5344CB8AC3E}">
        <p14:creationId xmlns:p14="http://schemas.microsoft.com/office/powerpoint/2010/main" val="29880894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C6D3-41AC-4D8B-B8A9-02CD70F1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Unifying </a:t>
            </a:r>
            <a:r>
              <a:rPr lang="en-US" sz="2800" dirty="0" err="1"/>
              <a:t>DeepWalk</a:t>
            </a:r>
            <a:r>
              <a:rPr lang="en-US" sz="2800" dirty="0"/>
              <a:t>, LINE, PTE, &amp; node2vec as Matrix Factorization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78424-07B8-482A-B351-AB762B484C66}"/>
              </a:ext>
            </a:extLst>
          </p:cNvPr>
          <p:cNvSpPr/>
          <p:nvPr/>
        </p:nvSpPr>
        <p:spPr>
          <a:xfrm>
            <a:off x="1143000" y="6504801"/>
            <a:ext cx="1051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Qiu et al. Network embedding as matrix factorization: unifying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line,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pte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, and node2vec. In </a:t>
            </a:r>
            <a:r>
              <a:rPr lang="en-US" sz="1200" i="1" dirty="0">
                <a:latin typeface="Times New Roman" charset="0"/>
                <a:ea typeface="Times New Roman" charset="0"/>
                <a:cs typeface="Times New Roman" charset="0"/>
              </a:rPr>
              <a:t>WSDM’18.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The most cited paper in WSDM’18 as of May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35CF3-E8F8-4AB1-A10D-C4F699BA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16" y="1700547"/>
            <a:ext cx="4306064" cy="937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AA5BF0-B198-4BD1-858D-446D2222D370}"/>
              </a:ext>
            </a:extLst>
          </p:cNvPr>
          <p:cNvSpPr txBox="1"/>
          <p:nvPr/>
        </p:nvSpPr>
        <p:spPr>
          <a:xfrm>
            <a:off x="2111693" y="1955071"/>
            <a:ext cx="173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DeepWalk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56924-2B14-49FB-9B76-6F41E30F8DC6}"/>
              </a:ext>
            </a:extLst>
          </p:cNvPr>
          <p:cNvSpPr txBox="1"/>
          <p:nvPr/>
        </p:nvSpPr>
        <p:spPr>
          <a:xfrm>
            <a:off x="2116814" y="2759616"/>
            <a:ext cx="161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A187C-5A07-4385-B59E-12D2B2D07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597359"/>
            <a:ext cx="2678077" cy="704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14A8D0-22DC-44C2-9CA9-13948915DCAF}"/>
              </a:ext>
            </a:extLst>
          </p:cNvPr>
          <p:cNvSpPr txBox="1"/>
          <p:nvPr/>
        </p:nvSpPr>
        <p:spPr>
          <a:xfrm>
            <a:off x="2111693" y="3609141"/>
            <a:ext cx="142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PTE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29280-90F5-4581-BCC6-E32F55FD0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833" y="3290291"/>
            <a:ext cx="5282745" cy="1069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90888-8318-4F51-971A-B08E0CCE4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343400"/>
            <a:ext cx="5430800" cy="1029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C564F3-E516-4D83-B531-338B6210317D}"/>
              </a:ext>
            </a:extLst>
          </p:cNvPr>
          <p:cNvSpPr txBox="1"/>
          <p:nvPr/>
        </p:nvSpPr>
        <p:spPr>
          <a:xfrm>
            <a:off x="2111693" y="4635562"/>
            <a:ext cx="173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node2vec</a:t>
            </a:r>
          </a:p>
        </p:txBody>
      </p:sp>
    </p:spTree>
    <p:extLst>
      <p:ext uri="{BB962C8B-B14F-4D97-AF65-F5344CB8AC3E}">
        <p14:creationId xmlns:p14="http://schemas.microsoft.com/office/powerpoint/2010/main" val="15017168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0818-4A35-4AEC-824B-8770F02F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89CD-54E2-419B-8FB3-3F30D612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357" y="2537618"/>
            <a:ext cx="9881286" cy="3611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Can we directly factorize the </a:t>
            </a:r>
            <a:r>
              <a:rPr lang="en-US" sz="3600" dirty="0">
                <a:solidFill>
                  <a:srgbClr val="0070C0"/>
                </a:solidFill>
              </a:rPr>
              <a:t>derived matrices </a:t>
            </a:r>
            <a:r>
              <a:rPr lang="en-US" sz="3600" dirty="0"/>
              <a:t>for learning embeddings?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95304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C82197-8B50-4D2E-A03B-CA8A45FB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200" dirty="0" err="1"/>
              <a:t>NetMF</a:t>
            </a:r>
            <a:r>
              <a:rPr lang="en-US" sz="3200" dirty="0"/>
              <a:t>: explicitly factorizing the DW matrix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D4F53-E3A9-48A9-8E15-25D5742B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41" y="1805663"/>
            <a:ext cx="3124494" cy="1857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3D447-5CE0-475F-8688-60CCD36A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767" y="1915933"/>
            <a:ext cx="2639233" cy="1841465"/>
          </a:xfrm>
          <a:prstGeom prst="rect">
            <a:avLst/>
          </a:prstGeom>
        </p:spPr>
      </p:pic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6CB7BB7C-B8CE-41A2-8504-41E48BF987B8}"/>
              </a:ext>
            </a:extLst>
          </p:cNvPr>
          <p:cNvSpPr/>
          <p:nvPr/>
        </p:nvSpPr>
        <p:spPr>
          <a:xfrm>
            <a:off x="3718647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FF00B-9F4D-4205-8D9B-0A8BEFEB8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8" y="2197710"/>
            <a:ext cx="1636814" cy="10732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D2037D-BFD2-4F75-83E2-967FE990134C}"/>
              </a:ext>
            </a:extLst>
          </p:cNvPr>
          <p:cNvGrpSpPr/>
          <p:nvPr/>
        </p:nvGrpSpPr>
        <p:grpSpPr>
          <a:xfrm>
            <a:off x="6366684" y="1723775"/>
            <a:ext cx="2243916" cy="2171710"/>
            <a:chOff x="4298395" y="2000088"/>
            <a:chExt cx="1869930" cy="21446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1E4CE2-323A-4B75-9BF2-F6A6A78247BC}"/>
                </a:ext>
              </a:extLst>
            </p:cNvPr>
            <p:cNvSpPr/>
            <p:nvPr/>
          </p:nvSpPr>
          <p:spPr>
            <a:xfrm>
              <a:off x="4663499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D64012-2E22-469D-8A5E-1B3B2FA5F21A}"/>
                </a:ext>
              </a:extLst>
            </p:cNvPr>
            <p:cNvSpPr/>
            <p:nvPr/>
          </p:nvSpPr>
          <p:spPr>
            <a:xfrm>
              <a:off x="5210708" y="2832692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BED58-B9EC-4C87-9072-C99821DEEEDC}"/>
                </a:ext>
              </a:extLst>
            </p:cNvPr>
            <p:cNvSpPr/>
            <p:nvPr/>
          </p:nvSpPr>
          <p:spPr>
            <a:xfrm>
              <a:off x="5803519" y="200008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522E10-EA50-4726-97AB-9F60741A6DED}"/>
                </a:ext>
              </a:extLst>
            </p:cNvPr>
            <p:cNvSpPr/>
            <p:nvPr/>
          </p:nvSpPr>
          <p:spPr>
            <a:xfrm>
              <a:off x="5803519" y="2468428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69C021-4CF1-4944-ACB7-16243B105B25}"/>
                </a:ext>
              </a:extLst>
            </p:cNvPr>
            <p:cNvSpPr/>
            <p:nvPr/>
          </p:nvSpPr>
          <p:spPr>
            <a:xfrm>
              <a:off x="5803519" y="3196956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FDD87D-20D5-4B4D-801A-470585052F5C}"/>
                </a:ext>
              </a:extLst>
            </p:cNvPr>
            <p:cNvSpPr/>
            <p:nvPr/>
          </p:nvSpPr>
          <p:spPr>
            <a:xfrm>
              <a:off x="5803519" y="3665295"/>
              <a:ext cx="91202" cy="3642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A16708-C47F-4929-96A8-D86FB155D590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5301910" y="2182221"/>
              <a:ext cx="501609" cy="702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D077D0-9B06-410C-BED5-5CBC036EDFC2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5301910" y="2650561"/>
              <a:ext cx="501609" cy="3382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9CDF8A-7662-4082-8386-34112EC99F10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5301910" y="3040841"/>
              <a:ext cx="501609" cy="338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4A1C70-F2E4-4E09-8E36-C6B199E3B367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5301910" y="3144918"/>
              <a:ext cx="501609" cy="702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C9FF30-138B-47C4-A49C-10D9B63B895D}"/>
                    </a:ext>
                  </a:extLst>
                </p:cNvPr>
                <p:cNvSpPr txBox="1"/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395" y="2792899"/>
                  <a:ext cx="273605" cy="419441"/>
                </a:xfrm>
                <a:prstGeom prst="rect">
                  <a:avLst/>
                </a:prstGeom>
                <a:blipFill>
                  <a:blip r:embed="rId6"/>
                  <a:stretch>
                    <a:fillRect r="-31481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4C8D7B-D0A2-4F69-90AC-4FAE92091875}"/>
                    </a:ext>
                  </a:extLst>
                </p:cNvPr>
                <p:cNvSpPr txBox="1"/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060094"/>
                  <a:ext cx="273605" cy="419441"/>
                </a:xfrm>
                <a:prstGeom prst="rect">
                  <a:avLst/>
                </a:prstGeom>
                <a:blipFill>
                  <a:blip r:embed="rId7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BF7733D-0215-4012-AEBD-5BAAF965A210}"/>
                    </a:ext>
                  </a:extLst>
                </p:cNvPr>
                <p:cNvSpPr txBox="1"/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−1 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2528433"/>
                  <a:ext cx="273605" cy="419441"/>
                </a:xfrm>
                <a:prstGeom prst="rect">
                  <a:avLst/>
                </a:prstGeom>
                <a:blipFill>
                  <a:blip r:embed="rId8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78C3D4-6D83-4B7A-BA56-A2C3ECE463CE}"/>
                    </a:ext>
                  </a:extLst>
                </p:cNvPr>
                <p:cNvSpPr txBox="1"/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+1 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256961"/>
                  <a:ext cx="273605" cy="419441"/>
                </a:xfrm>
                <a:prstGeom prst="rect">
                  <a:avLst/>
                </a:prstGeom>
                <a:blipFill>
                  <a:blip r:embed="rId9"/>
                  <a:stretch>
                    <a:fillRect r="-109259"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937E8B9-3D82-4EF2-B1DD-4D8924128282}"/>
                    </a:ext>
                  </a:extLst>
                </p:cNvPr>
                <p:cNvSpPr txBox="1"/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6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16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160" i="1">
                                <a:latin typeface="Cambria Math" charset="0"/>
                              </a:rPr>
                              <m:t>+2 </m:t>
                            </m:r>
                          </m:sub>
                        </m:sSub>
                      </m:oMath>
                    </m:oMathPara>
                  </a14:m>
                  <a:endParaRPr lang="en-US" sz="216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20" y="3725301"/>
                  <a:ext cx="273605" cy="419441"/>
                </a:xfrm>
                <a:prstGeom prst="rect">
                  <a:avLst/>
                </a:prstGeom>
                <a:blipFill>
                  <a:blip r:embed="rId10"/>
                  <a:stretch>
                    <a:fillRect r="-10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5C2439F-2A60-4A05-98E7-704EDCFB9D5A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4754701" y="3014824"/>
              <a:ext cx="4560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6BDEA6B-7848-4403-81AB-896BC7923F0D}"/>
              </a:ext>
            </a:extLst>
          </p:cNvPr>
          <p:cNvSpPr/>
          <p:nvPr/>
        </p:nvSpPr>
        <p:spPr>
          <a:xfrm>
            <a:off x="6096000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C6E4FA9-6220-4DC3-AF16-36476E80FEC3}"/>
              </a:ext>
            </a:extLst>
          </p:cNvPr>
          <p:cNvSpPr/>
          <p:nvPr/>
        </p:nvSpPr>
        <p:spPr>
          <a:xfrm>
            <a:off x="9212869" y="2663366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028652-AADD-431C-9198-820D348F7A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7035" y="5092664"/>
            <a:ext cx="4507425" cy="9813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3F30ED-E580-4AC1-BDDD-306BFD8FFAAF}"/>
              </a:ext>
            </a:extLst>
          </p:cNvPr>
          <p:cNvSpPr txBox="1"/>
          <p:nvPr/>
        </p:nvSpPr>
        <p:spPr>
          <a:xfrm>
            <a:off x="2568555" y="4322702"/>
            <a:ext cx="801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DeepWalk</a:t>
            </a:r>
            <a:r>
              <a:rPr lang="en-US" sz="2400" dirty="0"/>
              <a:t> is asymptotically and implicitly factorizing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A5E129-5D31-464E-8B73-F403A7C16E9C}"/>
              </a:ext>
            </a:extLst>
          </p:cNvPr>
          <p:cNvSpPr/>
          <p:nvPr/>
        </p:nvSpPr>
        <p:spPr>
          <a:xfrm>
            <a:off x="152400" y="6553200"/>
            <a:ext cx="10591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Qiu et al. Network embedding as matrix factorization: unifying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deepwalk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, line, </a:t>
            </a:r>
            <a:r>
              <a:rPr lang="en-US" sz="1050" dirty="0" err="1">
                <a:latin typeface="Times New Roman" charset="0"/>
                <a:ea typeface="Times New Roman" charset="0"/>
                <a:cs typeface="Times New Roman" charset="0"/>
              </a:rPr>
              <a:t>pte</a:t>
            </a:r>
            <a:r>
              <a:rPr lang="en-US" sz="1050" dirty="0">
                <a:latin typeface="Times New Roman" charset="0"/>
                <a:ea typeface="Times New Roman" charset="0"/>
                <a:cs typeface="Times New Roman" charset="0"/>
              </a:rPr>
              <a:t>, and node2vec. In </a:t>
            </a:r>
            <a:r>
              <a:rPr lang="en-US" sz="1050" i="1" dirty="0">
                <a:latin typeface="Times New Roman" charset="0"/>
                <a:ea typeface="Times New Roman" charset="0"/>
                <a:cs typeface="Times New Roman" charset="0"/>
              </a:rPr>
              <a:t>WSDM’18. </a:t>
            </a:r>
            <a:r>
              <a:rPr lang="en-US" sz="1050" b="1" dirty="0">
                <a:latin typeface="Times New Roman" charset="0"/>
                <a:ea typeface="Times New Roman" charset="0"/>
                <a:cs typeface="Times New Roman" charset="0"/>
              </a:rPr>
              <a:t>The most cited paper in WSDM’18 as of May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1D7AC-BBBE-4CC8-8BD6-162F0EC6D6E6}"/>
              </a:ext>
            </a:extLst>
          </p:cNvPr>
          <p:cNvSpPr txBox="1"/>
          <p:nvPr/>
        </p:nvSpPr>
        <p:spPr>
          <a:xfrm>
            <a:off x="4114800" y="1839230"/>
            <a:ext cx="4949696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356632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31D-69A0-420E-BBF3-60A39EBC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DAC9-5472-48CE-85D3-14E184B0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D066E-F8F6-4687-B6C3-A41C8D336A61}"/>
              </a:ext>
            </a:extLst>
          </p:cNvPr>
          <p:cNvSpPr txBox="1">
            <a:spLocks/>
          </p:cNvSpPr>
          <p:nvPr/>
        </p:nvSpPr>
        <p:spPr bwMode="auto">
          <a:xfrm>
            <a:off x="2971800" y="2068512"/>
            <a:ext cx="9220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600" kern="0" dirty="0"/>
              <a:t>How can we solve this issue?</a:t>
            </a:r>
          </a:p>
          <a:p>
            <a:pPr marL="1143000" lvl="1" indent="-742950">
              <a:buFontTx/>
              <a:buAutoNum type="arabicPeriod"/>
            </a:pPr>
            <a:r>
              <a:rPr lang="en-US" sz="3200" kern="0" dirty="0"/>
              <a:t>Construction</a:t>
            </a:r>
          </a:p>
          <a:p>
            <a:pPr marL="1143000" lvl="1" indent="-742950">
              <a:buFontTx/>
              <a:buAutoNum type="arabicPeriod"/>
            </a:pPr>
            <a:r>
              <a:rPr lang="en-US" sz="3200" kern="0" dirty="0"/>
              <a:t>Factorization</a:t>
            </a:r>
          </a:p>
          <a:p>
            <a:pPr algn="ctr"/>
            <a:endParaRPr lang="en-US" sz="36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0F549-1EC5-4CE9-8FFD-7391A38EDD58}"/>
              </a:ext>
            </a:extLst>
          </p:cNvPr>
          <p:cNvSpPr/>
          <p:nvPr/>
        </p:nvSpPr>
        <p:spPr>
          <a:xfrm>
            <a:off x="152400" y="6504801"/>
            <a:ext cx="1066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Qiu et al. NetSMF: Network embedding as sparse matrix factorization. In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WWW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36DB15-A629-4A14-8536-B5B731B8513F}"/>
              </a:ext>
            </a:extLst>
          </p:cNvPr>
          <p:cNvGrpSpPr/>
          <p:nvPr/>
        </p:nvGrpSpPr>
        <p:grpSpPr>
          <a:xfrm>
            <a:off x="6324600" y="4880659"/>
            <a:ext cx="4938405" cy="937499"/>
            <a:chOff x="5473184" y="2948701"/>
            <a:chExt cx="4938405" cy="9374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D23C28-038C-4112-8234-8F8A48268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525" y="2948701"/>
              <a:ext cx="4306064" cy="9374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CA7E5-B8B6-4FBD-8035-A6ABC7910C46}"/>
                    </a:ext>
                  </a:extLst>
                </p:cNvPr>
                <p:cNvSpPr txBox="1"/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CA7E5-B8B6-4FBD-8035-A6ABC7910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13">
            <a:extLst>
              <a:ext uri="{FF2B5EF4-FFF2-40B4-BE49-F238E27FC236}">
                <a16:creationId xmlns:a16="http://schemas.microsoft.com/office/drawing/2014/main" id="{57B2CFD0-684B-42C8-A439-A03AB8AC6804}"/>
              </a:ext>
            </a:extLst>
          </p:cNvPr>
          <p:cNvSpPr txBox="1">
            <a:spLocks/>
          </p:cNvSpPr>
          <p:nvPr/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3200" kern="0"/>
              <a:t>NetMF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3897462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C82197-8B50-4D2E-A03B-CA8A45FB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200" dirty="0" err="1"/>
              <a:t>NetMF</a:t>
            </a:r>
            <a:endParaRPr lang="en-US" sz="32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028652-AADD-431C-9198-820D348F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997759"/>
            <a:ext cx="4507425" cy="9813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3F30ED-E580-4AC1-BDDD-306BFD8FFAAF}"/>
              </a:ext>
            </a:extLst>
          </p:cNvPr>
          <p:cNvSpPr txBox="1"/>
          <p:nvPr/>
        </p:nvSpPr>
        <p:spPr>
          <a:xfrm>
            <a:off x="1472141" y="1440329"/>
            <a:ext cx="801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DeepWalk</a:t>
            </a:r>
            <a:r>
              <a:rPr lang="en-US" sz="2400" dirty="0"/>
              <a:t> is asymptotically and implicitly factorizing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NetMF</a:t>
            </a:r>
            <a:r>
              <a:rPr lang="en-US" sz="2400" dirty="0"/>
              <a:t> is explicitly factorizing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EEB978-8B49-40D8-A27E-7E71A8465200}"/>
                  </a:ext>
                </a:extLst>
              </p:cNvPr>
              <p:cNvSpPr txBox="1"/>
              <p:nvPr/>
            </p:nvSpPr>
            <p:spPr>
              <a:xfrm>
                <a:off x="1905000" y="3072415"/>
                <a:ext cx="82201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Recall that in random walk </a:t>
                </a:r>
                <a:r>
                  <a:rPr lang="en-US" dirty="0"/>
                  <a:t>+ skip gram based network embedding models: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the probability that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and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appear on a random walk path  </a:t>
                </a:r>
                <a:endParaRPr 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EEB978-8B49-40D8-A27E-7E71A8465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072415"/>
                <a:ext cx="8220199" cy="553998"/>
              </a:xfrm>
              <a:prstGeom prst="rect">
                <a:avLst/>
              </a:prstGeom>
              <a:blipFill>
                <a:blip r:embed="rId4"/>
                <a:stretch>
                  <a:fillRect l="-1780" t="-14286" r="-816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BF079-7647-4200-BD92-9F83A5D8A1A9}"/>
                  </a:ext>
                </a:extLst>
              </p:cNvPr>
              <p:cNvSpPr txBox="1"/>
              <p:nvPr/>
            </p:nvSpPr>
            <p:spPr>
              <a:xfrm>
                <a:off x="1905000" y="5518082"/>
                <a:ext cx="8586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 the similarity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 between</a:t>
                </a:r>
                <a:r>
                  <a:rPr lang="en-US" dirty="0">
                    <a:solidFill>
                      <a:srgbClr val="C00000"/>
                    </a:solidFill>
                  </a:rPr>
                  <a:t>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context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+mn-lt"/>
                  </a:rPr>
                  <a:t>defined by this 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BF079-7647-4200-BD92-9F83A5D8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18082"/>
                <a:ext cx="8586133" cy="276999"/>
              </a:xfrm>
              <a:prstGeom prst="rect">
                <a:avLst/>
              </a:prstGeom>
              <a:blipFill>
                <a:blip r:embed="rId5"/>
                <a:stretch>
                  <a:fillRect l="-710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618CE14D-DF35-401F-9D99-DFFA3EA0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07214"/>
            <a:ext cx="4507425" cy="981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71106F-B305-409C-961F-C009ADDAA273}"/>
                  </a:ext>
                </a:extLst>
              </p:cNvPr>
              <p:cNvSpPr/>
              <p:nvPr/>
            </p:nvSpPr>
            <p:spPr>
              <a:xfrm>
                <a:off x="2013513" y="4767050"/>
                <a:ext cx="6238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71106F-B305-409C-961F-C009ADDAA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13" y="4767050"/>
                <a:ext cx="623889" cy="461665"/>
              </a:xfrm>
              <a:prstGeom prst="rect">
                <a:avLst/>
              </a:prstGeom>
              <a:blipFill>
                <a:blip r:embed="rId6"/>
                <a:stretch>
                  <a:fillRect l="-1942" t="-9211" r="-1359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549CB7-791C-4B88-B88E-AB9DF1BF7A9D}"/>
                  </a:ext>
                </a:extLst>
              </p:cNvPr>
              <p:cNvSpPr/>
              <p:nvPr/>
            </p:nvSpPr>
            <p:spPr>
              <a:xfrm>
                <a:off x="2013513" y="2257595"/>
                <a:ext cx="6238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549CB7-791C-4B88-B88E-AB9DF1BF7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13" y="2257595"/>
                <a:ext cx="623889" cy="461665"/>
              </a:xfrm>
              <a:prstGeom prst="rect">
                <a:avLst/>
              </a:prstGeom>
              <a:blipFill>
                <a:blip r:embed="rId7"/>
                <a:stretch>
                  <a:fillRect l="-1942" t="-9211" r="-1359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80463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4D04AA-044F-4510-AB80-5A0F835C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88095"/>
            <a:ext cx="9144000" cy="3081809"/>
          </a:xfrm>
          <a:prstGeom prst="rect">
            <a:avLst/>
          </a:prstGeom>
        </p:spPr>
      </p:pic>
      <p:sp>
        <p:nvSpPr>
          <p:cNvPr id="6" name="Title 13">
            <a:extLst>
              <a:ext uri="{FF2B5EF4-FFF2-40B4-BE49-F238E27FC236}">
                <a16:creationId xmlns:a16="http://schemas.microsoft.com/office/drawing/2014/main" id="{9C2309F4-2A90-4631-B238-4F00715B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NetMF</a:t>
            </a:r>
            <a:r>
              <a:rPr lang="en-US" dirty="0"/>
              <a:t> for a small window size </a:t>
            </a:r>
            <a:r>
              <a:rPr lang="en-US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5450105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69AD-0952-4749-B422-D834D6BA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DE7AE-3718-444B-9B96-80CBF5EC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95400"/>
            <a:ext cx="8202318" cy="50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090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233-B43F-4ABF-9EB7-283144BB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5CC46-15F1-477B-9422-EDB248C3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10" y="5916366"/>
            <a:ext cx="12035690" cy="79216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Predictive performance on varying the ratio of training data;</a:t>
            </a:r>
          </a:p>
          <a:p>
            <a:pPr marL="0" indent="0" algn="ctr">
              <a:buNone/>
            </a:pPr>
            <a:r>
              <a:rPr lang="en-US" sz="1800" dirty="0"/>
              <a:t>The </a:t>
            </a:r>
            <a:r>
              <a:rPr lang="en-US" sz="1800" i="1" dirty="0"/>
              <a:t>x</a:t>
            </a:r>
            <a:r>
              <a:rPr lang="en-US" sz="1800" dirty="0"/>
              <a:t>-axis represents the ratio of labeled data (%)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C486F-C06E-4318-B77C-743F4411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96975"/>
            <a:ext cx="9850903" cy="4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04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3: Inferring Future </a:t>
            </a:r>
            <a:r>
              <a:rPr lang="en-US" altLang="zh-CN" sz="3200" dirty="0"/>
              <a:t>Collaboration</a:t>
            </a:r>
            <a:endParaRPr lang="en-US" sz="3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34486-B181-46BD-A8F0-A2ED384A35DE}"/>
              </a:ext>
            </a:extLst>
          </p:cNvPr>
          <p:cNvCxnSpPr>
            <a:cxnSpLocks/>
          </p:cNvCxnSpPr>
          <p:nvPr/>
        </p:nvCxnSpPr>
        <p:spPr>
          <a:xfrm flipV="1">
            <a:off x="1929382" y="2880360"/>
            <a:ext cx="1094965" cy="516869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20EF18-A8E5-427D-A24D-155FB00A73F7}"/>
              </a:ext>
            </a:extLst>
          </p:cNvPr>
          <p:cNvCxnSpPr>
            <a:cxnSpLocks/>
          </p:cNvCxnSpPr>
          <p:nvPr/>
        </p:nvCxnSpPr>
        <p:spPr>
          <a:xfrm>
            <a:off x="1929382" y="3397229"/>
            <a:ext cx="1097280" cy="1173998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1B62B-3543-492E-A5F1-25DB973D8AF2}"/>
              </a:ext>
            </a:extLst>
          </p:cNvPr>
          <p:cNvCxnSpPr>
            <a:cxnSpLocks/>
          </p:cNvCxnSpPr>
          <p:nvPr/>
        </p:nvCxnSpPr>
        <p:spPr>
          <a:xfrm>
            <a:off x="1929382" y="3397229"/>
            <a:ext cx="1093807" cy="488971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1815BA-96C2-4CB6-B51B-3CBFDBAECBD7}"/>
              </a:ext>
            </a:extLst>
          </p:cNvPr>
          <p:cNvCxnSpPr>
            <a:cxnSpLocks/>
          </p:cNvCxnSpPr>
          <p:nvPr/>
        </p:nvCxnSpPr>
        <p:spPr>
          <a:xfrm>
            <a:off x="3551043" y="2880360"/>
            <a:ext cx="1212979" cy="540386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7E1B1-734F-403C-808A-F0B2B42D5864}"/>
              </a:ext>
            </a:extLst>
          </p:cNvPr>
          <p:cNvCxnSpPr>
            <a:cxnSpLocks/>
          </p:cNvCxnSpPr>
          <p:nvPr/>
        </p:nvCxnSpPr>
        <p:spPr>
          <a:xfrm flipV="1">
            <a:off x="3549885" y="3420746"/>
            <a:ext cx="1214137" cy="465454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001B00-1F1E-40E2-B43C-1BAA521BBA36}"/>
              </a:ext>
            </a:extLst>
          </p:cNvPr>
          <p:cNvCxnSpPr>
            <a:cxnSpLocks/>
          </p:cNvCxnSpPr>
          <p:nvPr/>
        </p:nvCxnSpPr>
        <p:spPr>
          <a:xfrm flipV="1">
            <a:off x="3553358" y="3420746"/>
            <a:ext cx="1210664" cy="1150481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DA568A-5AC1-4C5E-9795-F9C5EFE04DCA}"/>
              </a:ext>
            </a:extLst>
          </p:cNvPr>
          <p:cNvCxnSpPr/>
          <p:nvPr/>
        </p:nvCxnSpPr>
        <p:spPr>
          <a:xfrm>
            <a:off x="1929382" y="3397229"/>
            <a:ext cx="2834640" cy="23518"/>
          </a:xfrm>
          <a:prstGeom prst="line">
            <a:avLst/>
          </a:prstGeom>
          <a:ln w="19050">
            <a:solidFill>
              <a:srgbClr val="36577F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1670C9-E045-44DF-B2DB-C60DA1B4E102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7232903" y="2240280"/>
            <a:ext cx="1097280" cy="1157328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EF836C-9DD7-4485-B048-0E724DF1BC83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7232903" y="2880739"/>
            <a:ext cx="1094965" cy="516869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745BD0-7766-4C9A-B93B-40B76F115869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7232903" y="3397608"/>
            <a:ext cx="1097280" cy="1173998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A8BEFA-8982-43B6-9B59-74CEE1DF0E20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7232903" y="3397608"/>
            <a:ext cx="1093807" cy="488971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D75578-6718-4F4B-87FB-B57A93ABF401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856878" y="2240280"/>
            <a:ext cx="1210664" cy="1180845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900227-0ED4-4B08-9EA6-AF31AAE3A478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854564" y="2880739"/>
            <a:ext cx="1212979" cy="540386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6FF46D-446F-42CB-B99F-05EB5EE658C1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8853406" y="3421125"/>
            <a:ext cx="1214137" cy="465454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3B76ED-CD63-489C-B25D-06B4F97DFC5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8856878" y="3421125"/>
            <a:ext cx="1210664" cy="1150481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DE2457-1E46-41EA-9C54-B54799198A1A}"/>
              </a:ext>
            </a:extLst>
          </p:cNvPr>
          <p:cNvCxnSpPr>
            <a:cxnSpLocks/>
            <a:stCxn id="38" idx="6"/>
            <a:endCxn id="41" idx="2"/>
          </p:cNvCxnSpPr>
          <p:nvPr/>
        </p:nvCxnSpPr>
        <p:spPr>
          <a:xfrm>
            <a:off x="7232903" y="3397608"/>
            <a:ext cx="2834640" cy="23518"/>
          </a:xfrm>
          <a:prstGeom prst="line">
            <a:avLst/>
          </a:prstGeom>
          <a:ln w="19050">
            <a:solidFill>
              <a:srgbClr val="36577F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A55D49D-92AF-4ABC-A62E-4A7F32277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1316154" y="3083288"/>
            <a:ext cx="595339" cy="601983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2F8AC1C-B106-4350-954D-235ADC65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764022" y="3111736"/>
            <a:ext cx="595339" cy="601983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BEA692-436E-430D-9C01-3A04AC01E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6602500" y="3081191"/>
            <a:ext cx="595339" cy="601983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9A5AA6-9483-4267-8CFB-D74064F3F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10072661" y="3079911"/>
            <a:ext cx="595339" cy="601983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FC681C0-598B-4FD5-999A-EE0FB617B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2988868" y="2579367"/>
            <a:ext cx="595339" cy="601983"/>
          </a:xfrm>
          <a:prstGeom prst="ellipse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C76D0AA-F197-4F2F-83BD-078936898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2994077" y="3585208"/>
            <a:ext cx="595339" cy="601983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DD81EFE-E4D8-4D04-9694-BCC2F8F94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2991085" y="4270235"/>
            <a:ext cx="595339" cy="601983"/>
          </a:xfrm>
          <a:prstGeom prst="ellipse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8EAC8FB-C726-4802-A0D9-300C0953E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8264530" y="3572588"/>
            <a:ext cx="595339" cy="601983"/>
          </a:xfrm>
          <a:prstGeom prst="ellipse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6E2BE3F-A69A-43D8-BE5D-4A0CA7BD3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8261538" y="4257615"/>
            <a:ext cx="595339" cy="601983"/>
          </a:xfrm>
          <a:prstGeom prst="ellipse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F4C051-FD8E-42A4-9880-E75EC8930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8264530" y="1894340"/>
            <a:ext cx="595339" cy="601983"/>
          </a:xfrm>
          <a:prstGeom prst="ellipse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EDECEFB-F271-496C-A766-979EC74E0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8261538" y="2579367"/>
            <a:ext cx="595339" cy="601983"/>
          </a:xfrm>
          <a:prstGeom prst="ellipse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2AE4349-1C7D-4DE8-AC2A-30C3D4BE07FE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Dong, Johnson, Xu, Chawla. Structural Diversity and Homophily: A Study Across More Than One Hundred Big Networks. KDD 2017.</a:t>
            </a:r>
          </a:p>
        </p:txBody>
      </p:sp>
    </p:spTree>
    <p:extLst>
      <p:ext uri="{BB962C8B-B14F-4D97-AF65-F5344CB8AC3E}">
        <p14:creationId xmlns:p14="http://schemas.microsoft.com/office/powerpoint/2010/main" val="16615982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/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70C0">
                  <a:alpha val="16078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3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B154A7-82D2-4C89-B56B-A5971F974B6E}"/>
              </a:ext>
            </a:extLst>
          </p:cNvPr>
          <p:cNvSpPr/>
          <p:nvPr/>
        </p:nvSpPr>
        <p:spPr>
          <a:xfrm>
            <a:off x="6324600" y="28956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70C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(dense)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dirty="0"/>
              <a:t>Network Embedding</a:t>
            </a:r>
            <a:endParaRPr kumimoji="1" lang="zh-CN" altLang="en-US" dirty="0"/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id="{0D9EBFBA-F54C-4816-9F42-55DAB9E32D3C}"/>
              </a:ext>
            </a:extLst>
          </p:cNvPr>
          <p:cNvSpPr/>
          <p:nvPr/>
        </p:nvSpPr>
        <p:spPr>
          <a:xfrm>
            <a:off x="5738580" y="3048000"/>
            <a:ext cx="333839" cy="292940"/>
          </a:xfrm>
          <a:prstGeom prst="rightArrow">
            <a:avLst/>
          </a:prstGeom>
          <a:solidFill>
            <a:srgbClr val="0070C0">
              <a:alpha val="16078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solidFill>
            <a:srgbClr val="FF0000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46A23A-9C12-46B4-9086-6C1C53FD9415}"/>
              </a:ext>
            </a:extLst>
          </p:cNvPr>
          <p:cNvSpPr txBox="1"/>
          <p:nvPr/>
        </p:nvSpPr>
        <p:spPr>
          <a:xfrm>
            <a:off x="5486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NetMF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DA98C913-BEBD-43FE-9FC2-4829B7A6F960}"/>
              </a:ext>
            </a:extLst>
          </p:cNvPr>
          <p:cNvSpPr/>
          <p:nvPr/>
        </p:nvSpPr>
        <p:spPr>
          <a:xfrm rot="5400000">
            <a:off x="5647069" y="2428340"/>
            <a:ext cx="533400" cy="333838"/>
          </a:xfrm>
          <a:prstGeom prst="mathEqual">
            <a:avLst>
              <a:gd name="adj1" fmla="val 24244"/>
              <a:gd name="adj2" fmla="val 11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A07C7A-A14D-449C-A5E8-68C0E53AE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701415"/>
            <a:ext cx="4306064" cy="93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75636-835B-438D-A086-BA7F823213CF}"/>
                  </a:ext>
                </a:extLst>
              </p:cNvPr>
              <p:cNvSpPr/>
              <p:nvPr/>
            </p:nvSpPr>
            <p:spPr>
              <a:xfrm>
                <a:off x="2151213" y="5953114"/>
                <a:ext cx="1014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𝑨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75636-835B-438D-A086-BA7F82321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13" y="5953114"/>
                <a:ext cx="1014573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4">
            <a:extLst>
              <a:ext uri="{FF2B5EF4-FFF2-40B4-BE49-F238E27FC236}">
                <a16:creationId xmlns:a16="http://schemas.microsoft.com/office/drawing/2014/main" id="{86537F86-BF21-46AF-8C47-8A0CABE42891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2" name="Right Arrow 4">
            <a:extLst>
              <a:ext uri="{FF2B5EF4-FFF2-40B4-BE49-F238E27FC236}">
                <a16:creationId xmlns:a16="http://schemas.microsoft.com/office/drawing/2014/main" id="{70AAE461-FED6-4A31-93B2-26B30547587D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232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9425-7AF6-45A7-A46A-85AF5135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636F4-5D4D-4FAB-9475-8D8B2ED8EACC}"/>
              </a:ext>
            </a:extLst>
          </p:cNvPr>
          <p:cNvSpPr txBox="1"/>
          <p:nvPr/>
        </p:nvSpPr>
        <p:spPr>
          <a:xfrm rot="713705">
            <a:off x="10493921" y="3265477"/>
            <a:ext cx="148999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dense</a:t>
            </a:r>
          </a:p>
        </p:txBody>
      </p:sp>
      <p:pic>
        <p:nvPicPr>
          <p:cNvPr id="1026" name="Picture 2" descr="Image result for small world theory">
            <a:extLst>
              <a:ext uri="{FF2B5EF4-FFF2-40B4-BE49-F238E27FC236}">
                <a16:creationId xmlns:a16="http://schemas.microsoft.com/office/drawing/2014/main" id="{AFA847F1-DBA3-44BB-ABAB-E600D16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2193"/>
            <a:ext cx="4044817" cy="30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00F49-A27B-49CC-AB12-B7B694750CC1}"/>
              </a:ext>
            </a:extLst>
          </p:cNvPr>
          <p:cNvSpPr txBox="1"/>
          <p:nvPr/>
        </p:nvSpPr>
        <p:spPr>
          <a:xfrm>
            <a:off x="2209800" y="5876924"/>
            <a:ext cx="8077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NetMF</a:t>
            </a:r>
            <a:r>
              <a:rPr lang="en-US" sz="2800" b="1" dirty="0">
                <a:solidFill>
                  <a:srgbClr val="C00000"/>
                </a:solidFill>
              </a:rPr>
              <a:t> is not practical for very large networks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E776B0-6E12-49D1-A49A-AEE640280F38}"/>
              </a:ext>
            </a:extLst>
          </p:cNvPr>
          <p:cNvSpPr/>
          <p:nvPr/>
        </p:nvSpPr>
        <p:spPr>
          <a:xfrm>
            <a:off x="4922342" y="3311855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3B9979-F698-405D-9E2F-908E033DCB88}"/>
              </a:ext>
            </a:extLst>
          </p:cNvPr>
          <p:cNvGrpSpPr/>
          <p:nvPr/>
        </p:nvGrpSpPr>
        <p:grpSpPr>
          <a:xfrm>
            <a:off x="5473184" y="2948701"/>
            <a:ext cx="4938405" cy="937499"/>
            <a:chOff x="5473184" y="2948701"/>
            <a:chExt cx="4938405" cy="9374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0928DA-4F5E-413B-8E9E-9F005381D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5525" y="2948701"/>
              <a:ext cx="4306064" cy="9374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49B163-0D0F-47A1-B5D3-DBEE1829A31F}"/>
                    </a:ext>
                  </a:extLst>
                </p:cNvPr>
                <p:cNvSpPr txBox="1"/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49B163-0D0F-47A1-B5D3-DBEE1829A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656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31D-69A0-420E-BBF3-60A39EBC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NetMF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DAC9-5472-48CE-85D3-14E184B0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D066E-F8F6-4687-B6C3-A41C8D336A61}"/>
              </a:ext>
            </a:extLst>
          </p:cNvPr>
          <p:cNvSpPr txBox="1">
            <a:spLocks/>
          </p:cNvSpPr>
          <p:nvPr/>
        </p:nvSpPr>
        <p:spPr bwMode="auto">
          <a:xfrm>
            <a:off x="2971800" y="2068512"/>
            <a:ext cx="9220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600" kern="0" dirty="0"/>
              <a:t>How can we solve this issue?</a:t>
            </a:r>
          </a:p>
          <a:p>
            <a:pPr marL="1143000" lvl="1" indent="-742950">
              <a:buFontTx/>
              <a:buAutoNum type="arabicPeriod"/>
            </a:pPr>
            <a:r>
              <a:rPr lang="en-US" sz="3200" kern="0" dirty="0"/>
              <a:t>Construction</a:t>
            </a:r>
          </a:p>
          <a:p>
            <a:pPr marL="1143000" lvl="1" indent="-742950">
              <a:buFontTx/>
              <a:buAutoNum type="arabicPeriod"/>
            </a:pPr>
            <a:r>
              <a:rPr lang="en-US" sz="3200" kern="0" dirty="0"/>
              <a:t>Factorization</a:t>
            </a:r>
          </a:p>
          <a:p>
            <a:pPr algn="ctr"/>
            <a:endParaRPr lang="en-US" sz="36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0F549-1EC5-4CE9-8FFD-7391A38EDD58}"/>
              </a:ext>
            </a:extLst>
          </p:cNvPr>
          <p:cNvSpPr/>
          <p:nvPr/>
        </p:nvSpPr>
        <p:spPr>
          <a:xfrm>
            <a:off x="152400" y="6504801"/>
            <a:ext cx="1066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Qiu et al. NetSMF: Network embedding as sparse matrix factorization. In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WWW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36DB15-A629-4A14-8536-B5B731B8513F}"/>
              </a:ext>
            </a:extLst>
          </p:cNvPr>
          <p:cNvGrpSpPr/>
          <p:nvPr/>
        </p:nvGrpSpPr>
        <p:grpSpPr>
          <a:xfrm>
            <a:off x="6324600" y="4880659"/>
            <a:ext cx="4938405" cy="937499"/>
            <a:chOff x="5473184" y="2948701"/>
            <a:chExt cx="4938405" cy="9374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D23C28-038C-4112-8234-8F8A48268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525" y="2948701"/>
              <a:ext cx="4306064" cy="9374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CA7E5-B8B6-4FBD-8035-A6ABC7910C46}"/>
                    </a:ext>
                  </a:extLst>
                </p:cNvPr>
                <p:cNvSpPr txBox="1"/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81CA7E5-B8B6-4FBD-8035-A6ABC7910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92399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31D-69A0-420E-BBF3-60A39EBC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Net</a:t>
            </a:r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3200" dirty="0"/>
              <a:t>MF--</a:t>
            </a:r>
            <a:r>
              <a:rPr lang="en-US" sz="3200" dirty="0">
                <a:solidFill>
                  <a:srgbClr val="C00000"/>
                </a:solidFill>
              </a:rPr>
              <a:t>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DAC9-5472-48CE-85D3-14E184B0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D066E-F8F6-4687-B6C3-A41C8D336A61}"/>
              </a:ext>
            </a:extLst>
          </p:cNvPr>
          <p:cNvSpPr txBox="1">
            <a:spLocks/>
          </p:cNvSpPr>
          <p:nvPr/>
        </p:nvSpPr>
        <p:spPr bwMode="auto">
          <a:xfrm>
            <a:off x="2971800" y="2068512"/>
            <a:ext cx="9220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600" kern="0" dirty="0"/>
              <a:t>How can we solve this issue?</a:t>
            </a:r>
          </a:p>
          <a:p>
            <a:pPr marL="1143000" lvl="1" indent="-742950">
              <a:buFontTx/>
              <a:buAutoNum type="arabicPeriod"/>
            </a:pPr>
            <a:r>
              <a:rPr lang="en-US" sz="3200" b="1" kern="0" dirty="0"/>
              <a:t>Sparse</a:t>
            </a:r>
            <a:r>
              <a:rPr lang="en-US" sz="3200" kern="0" dirty="0"/>
              <a:t> Construction</a:t>
            </a:r>
          </a:p>
          <a:p>
            <a:pPr marL="1143000" lvl="1" indent="-742950">
              <a:buFontTx/>
              <a:buAutoNum type="arabicPeriod"/>
            </a:pPr>
            <a:r>
              <a:rPr lang="en-US" sz="3200" b="1" kern="0" dirty="0"/>
              <a:t>Sparse</a:t>
            </a:r>
            <a:r>
              <a:rPr lang="en-US" sz="3200" kern="0" dirty="0"/>
              <a:t> Factorization</a:t>
            </a:r>
          </a:p>
          <a:p>
            <a:pPr algn="ctr"/>
            <a:endParaRPr lang="en-US" sz="36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0F549-1EC5-4CE9-8FFD-7391A38EDD58}"/>
              </a:ext>
            </a:extLst>
          </p:cNvPr>
          <p:cNvSpPr/>
          <p:nvPr/>
        </p:nvSpPr>
        <p:spPr>
          <a:xfrm>
            <a:off x="152400" y="6504801"/>
            <a:ext cx="1066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Qiu et al. NetSMF: Network embedding as sparse matrix factorization. In </a:t>
            </a:r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WWW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560D4-9886-4188-9EC8-E364990E5218}"/>
              </a:ext>
            </a:extLst>
          </p:cNvPr>
          <p:cNvGrpSpPr/>
          <p:nvPr/>
        </p:nvGrpSpPr>
        <p:grpSpPr>
          <a:xfrm>
            <a:off x="6324600" y="4880659"/>
            <a:ext cx="4938405" cy="937499"/>
            <a:chOff x="5473184" y="2948701"/>
            <a:chExt cx="4938405" cy="9374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50AC0B-1C1A-429C-9792-96C8E43B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525" y="2948701"/>
              <a:ext cx="4306064" cy="9374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81E7D-DDE9-4FFB-A1DF-FD72956764EA}"/>
                    </a:ext>
                  </a:extLst>
                </p:cNvPr>
                <p:cNvSpPr txBox="1"/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81E7D-DDE9-4FFB-A1DF-FD7295676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184" y="3159241"/>
                  <a:ext cx="67044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61378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10800" y="6553200"/>
            <a:ext cx="2012133" cy="304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Tutorial @WWW 2019</a:t>
            </a:r>
          </a:p>
          <a:p>
            <a:pPr algn="ctr" eaLnBrk="1" hangingPunct="1"/>
            <a:endParaRPr lang="en-US" altLang="zh-CN" sz="2000" b="1" dirty="0">
              <a:solidFill>
                <a:schemeClr val="bg1"/>
              </a:solidFill>
              <a:latin typeface="+mj-lt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59A3A-5592-4F01-A2CA-421975040D37}"/>
              </a:ext>
            </a:extLst>
          </p:cNvPr>
          <p:cNvSpPr/>
          <p:nvPr/>
        </p:nvSpPr>
        <p:spPr>
          <a:xfrm>
            <a:off x="1295400" y="5867400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Qiu et al., NetSMF: Network embedding as sparse matrix factorization. In WWW 2019.</a:t>
            </a:r>
            <a:endParaRPr lang="en-US" sz="1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3AAD71-CF13-411B-9EFF-C118E29E14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2514600"/>
            <a:ext cx="8229600" cy="1828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b="1" dirty="0"/>
              <a:t>Fast &amp; Large-Scale </a:t>
            </a:r>
            <a:br>
              <a:rPr lang="en-US" altLang="zh-CN" sz="3600" b="1" dirty="0"/>
            </a:br>
            <a:r>
              <a:rPr lang="en-US" altLang="zh-CN" sz="3600" b="1" dirty="0"/>
              <a:t>Network Representation Learning</a:t>
            </a:r>
            <a:endParaRPr lang="en-US" altLang="zh-CN" sz="3600" i="1" dirty="0">
              <a:solidFill>
                <a:srgbClr val="00A64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62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Sparsify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7CF024-1E12-4134-ADF8-83C444BF57FC}"/>
              </a:ext>
            </a:extLst>
          </p:cNvPr>
          <p:cNvSpPr txBox="1"/>
          <p:nvPr/>
        </p:nvSpPr>
        <p:spPr>
          <a:xfrm>
            <a:off x="862819" y="137611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random-walk matrix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BFAA-0FFA-4FF9-98BA-030A6627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9" y="1452315"/>
            <a:ext cx="3790950" cy="42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C1124-FBA6-44DC-8B23-5ABCA87F1EC1}"/>
              </a:ext>
            </a:extLst>
          </p:cNvPr>
          <p:cNvGrpSpPr/>
          <p:nvPr/>
        </p:nvGrpSpPr>
        <p:grpSpPr>
          <a:xfrm>
            <a:off x="4139419" y="2057450"/>
            <a:ext cx="6019800" cy="461665"/>
            <a:chOff x="4648200" y="2586335"/>
            <a:chExt cx="5638801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F06DE-251E-479F-B0CB-8AC1C453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587108"/>
              <a:ext cx="1752600" cy="4403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D2129-1F2C-4B10-B8FB-26B29072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800" y="2692109"/>
              <a:ext cx="381261" cy="3041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27DEE-07D7-403F-AFE0-4ED041B00818}"/>
                </a:ext>
              </a:extLst>
            </p:cNvPr>
            <p:cNvSpPr txBox="1"/>
            <p:nvPr/>
          </p:nvSpPr>
          <p:spPr>
            <a:xfrm>
              <a:off x="4648200" y="2586335"/>
              <a:ext cx="5638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                       and      non-negative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/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-spectral </a:t>
                </a:r>
                <a:r>
                  <a:rPr lang="en-US" sz="2400" dirty="0" err="1"/>
                  <a:t>sparsifier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                       non-zeros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blipFill>
                <a:blip r:embed="rId7"/>
                <a:stretch>
                  <a:fillRect l="-889" t="-789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C2A8336-FB2B-448D-A456-241D28482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019" y="2676049"/>
            <a:ext cx="1867160" cy="48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A1E2E-91C0-4B1D-8015-B66AA7667985}"/>
              </a:ext>
            </a:extLst>
          </p:cNvPr>
          <p:cNvSpPr txBox="1"/>
          <p:nvPr/>
        </p:nvSpPr>
        <p:spPr>
          <a:xfrm>
            <a:off x="4196862" y="3364465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time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9450F-10EA-4103-8B18-D4F99E17F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619" y="3416555"/>
            <a:ext cx="2566988" cy="409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972C7F-EDB1-4CE4-9369-B0C69CBA0E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419" y="3897270"/>
            <a:ext cx="2566988" cy="5183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7E4096-1D80-478D-89ED-AA9CE9C3DF99}"/>
              </a:ext>
            </a:extLst>
          </p:cNvPr>
          <p:cNvSpPr txBox="1"/>
          <p:nvPr/>
        </p:nvSpPr>
        <p:spPr>
          <a:xfrm>
            <a:off x="7849407" y="3892755"/>
            <a:ext cx="359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undirected graphs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6C080-8200-42F8-9969-AF2A5DD4D5D6}"/>
              </a:ext>
            </a:extLst>
          </p:cNvPr>
          <p:cNvSpPr/>
          <p:nvPr/>
        </p:nvSpPr>
        <p:spPr>
          <a:xfrm>
            <a:off x="1041270" y="6457890"/>
            <a:ext cx="1092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Dehua Cheng, Yu Cheng, Yan Liu, Richard Peng, and Shang-Hua Teng, Efficient Sampling for Gaussian Graphical Models via Spectral </a:t>
            </a:r>
            <a:r>
              <a:rPr lang="en-US" sz="1000" dirty="0" err="1"/>
              <a:t>Sparsification</a:t>
            </a:r>
            <a:r>
              <a:rPr lang="en-US" sz="1000" dirty="0"/>
              <a:t>, COLT 2015.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Dehua Cheng, Yu Cheng, Yan Liu, Richard Peng, and Shang-Hua Teng. Spectral </a:t>
            </a:r>
            <a:r>
              <a:rPr lang="en-US" sz="1000" dirty="0" err="1"/>
              <a:t>sparsification</a:t>
            </a:r>
            <a:r>
              <a:rPr lang="en-US" sz="1000" dirty="0"/>
              <a:t> of random-walk matrix polynomials. arXiv:1502.03496.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9F2F9-9FE4-44D6-A475-3338ADE96857}"/>
              </a:ext>
            </a:extLst>
          </p:cNvPr>
          <p:cNvSpPr/>
          <p:nvPr/>
        </p:nvSpPr>
        <p:spPr>
          <a:xfrm>
            <a:off x="8610599" y="2653332"/>
            <a:ext cx="838201" cy="46827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9CD9F9-66F8-4E48-90E5-BEBBB379FFBF}"/>
              </a:ext>
            </a:extLst>
          </p:cNvPr>
          <p:cNvSpPr/>
          <p:nvPr/>
        </p:nvSpPr>
        <p:spPr>
          <a:xfrm>
            <a:off x="6148421" y="3399967"/>
            <a:ext cx="252379" cy="46827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789B3-8554-4028-A66D-1A95EFC1A7A9}"/>
              </a:ext>
            </a:extLst>
          </p:cNvPr>
          <p:cNvSpPr/>
          <p:nvPr/>
        </p:nvSpPr>
        <p:spPr>
          <a:xfrm>
            <a:off x="6977259" y="3399967"/>
            <a:ext cx="872148" cy="46827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1BFEAB-821D-4CA8-A241-C00DC0F06C48}"/>
              </a:ext>
            </a:extLst>
          </p:cNvPr>
          <p:cNvSpPr/>
          <p:nvPr/>
        </p:nvSpPr>
        <p:spPr>
          <a:xfrm>
            <a:off x="6148421" y="3951383"/>
            <a:ext cx="252379" cy="46827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953256-458E-4C01-BB6E-60E0A1115C33}"/>
              </a:ext>
            </a:extLst>
          </p:cNvPr>
          <p:cNvSpPr/>
          <p:nvPr/>
        </p:nvSpPr>
        <p:spPr>
          <a:xfrm>
            <a:off x="6977259" y="3945440"/>
            <a:ext cx="718941" cy="468270"/>
          </a:xfrm>
          <a:prstGeom prst="rect">
            <a:avLst/>
          </a:prstGeom>
          <a:solidFill>
            <a:srgbClr val="00B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11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Sparsify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7CF024-1E12-4134-ADF8-83C444BF57FC}"/>
              </a:ext>
            </a:extLst>
          </p:cNvPr>
          <p:cNvSpPr txBox="1"/>
          <p:nvPr/>
        </p:nvSpPr>
        <p:spPr>
          <a:xfrm>
            <a:off x="862819" y="137611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random-walk matrix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BFAA-0FFA-4FF9-98BA-030A6627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9" y="1452315"/>
            <a:ext cx="3790950" cy="42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C1124-FBA6-44DC-8B23-5ABCA87F1EC1}"/>
              </a:ext>
            </a:extLst>
          </p:cNvPr>
          <p:cNvGrpSpPr/>
          <p:nvPr/>
        </p:nvGrpSpPr>
        <p:grpSpPr>
          <a:xfrm>
            <a:off x="4139419" y="2057450"/>
            <a:ext cx="6019800" cy="461665"/>
            <a:chOff x="4648200" y="2586335"/>
            <a:chExt cx="5638801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F06DE-251E-479F-B0CB-8AC1C453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587108"/>
              <a:ext cx="1752600" cy="4403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D2129-1F2C-4B10-B8FB-26B29072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800" y="2692109"/>
              <a:ext cx="381261" cy="3041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27DEE-07D7-403F-AFE0-4ED041B00818}"/>
                </a:ext>
              </a:extLst>
            </p:cNvPr>
            <p:cNvSpPr txBox="1"/>
            <p:nvPr/>
          </p:nvSpPr>
          <p:spPr>
            <a:xfrm>
              <a:off x="4648200" y="2586335"/>
              <a:ext cx="5638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                       and      non-negative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/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-spectral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sparsifier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                       non-zeros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blipFill>
                <a:blip r:embed="rId7"/>
                <a:stretch>
                  <a:fillRect l="-889" t="-789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C2A8336-FB2B-448D-A456-241D28482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019" y="2676049"/>
            <a:ext cx="1867160" cy="48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A1E2E-91C0-4B1D-8015-B66AA7667985}"/>
              </a:ext>
            </a:extLst>
          </p:cNvPr>
          <p:cNvSpPr txBox="1"/>
          <p:nvPr/>
        </p:nvSpPr>
        <p:spPr>
          <a:xfrm>
            <a:off x="4196862" y="3364465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time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9450F-10EA-4103-8B18-D4F99E17F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619" y="3416555"/>
            <a:ext cx="2566988" cy="409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333BFD-0251-4FB9-90B1-D046FEF11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5227" y="4295676"/>
            <a:ext cx="7772400" cy="2047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0E357B-B194-4285-8A4F-1CF0B58FE47C}"/>
              </a:ext>
            </a:extLst>
          </p:cNvPr>
          <p:cNvSpPr/>
          <p:nvPr/>
        </p:nvSpPr>
        <p:spPr>
          <a:xfrm>
            <a:off x="1687258" y="4205040"/>
            <a:ext cx="7930369" cy="2149102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649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Sparsify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7CF024-1E12-4134-ADF8-83C444BF57FC}"/>
              </a:ext>
            </a:extLst>
          </p:cNvPr>
          <p:cNvSpPr txBox="1"/>
          <p:nvPr/>
        </p:nvSpPr>
        <p:spPr>
          <a:xfrm>
            <a:off x="862819" y="137611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random-walk matrix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BFAA-0FFA-4FF9-98BA-030A6627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9" y="1452315"/>
            <a:ext cx="3790950" cy="42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C1124-FBA6-44DC-8B23-5ABCA87F1EC1}"/>
              </a:ext>
            </a:extLst>
          </p:cNvPr>
          <p:cNvGrpSpPr/>
          <p:nvPr/>
        </p:nvGrpSpPr>
        <p:grpSpPr>
          <a:xfrm>
            <a:off x="4139419" y="2057450"/>
            <a:ext cx="6019800" cy="461665"/>
            <a:chOff x="4648200" y="2586335"/>
            <a:chExt cx="5638801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F06DE-251E-479F-B0CB-8AC1C453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587108"/>
              <a:ext cx="1752600" cy="4403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D2129-1F2C-4B10-B8FB-26B29072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800" y="2692109"/>
              <a:ext cx="381261" cy="3041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27DEE-07D7-403F-AFE0-4ED041B00818}"/>
                </a:ext>
              </a:extLst>
            </p:cNvPr>
            <p:cNvSpPr txBox="1"/>
            <p:nvPr/>
          </p:nvSpPr>
          <p:spPr>
            <a:xfrm>
              <a:off x="4648200" y="2586335"/>
              <a:ext cx="5638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                       and      non-negative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/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-spectral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sparsifier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                       non-zeros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blipFill>
                <a:blip r:embed="rId7"/>
                <a:stretch>
                  <a:fillRect l="-889" t="-789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C2A8336-FB2B-448D-A456-241D28482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019" y="2676049"/>
            <a:ext cx="1867160" cy="48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A1E2E-91C0-4B1D-8015-B66AA7667985}"/>
              </a:ext>
            </a:extLst>
          </p:cNvPr>
          <p:cNvSpPr txBox="1"/>
          <p:nvPr/>
        </p:nvSpPr>
        <p:spPr>
          <a:xfrm>
            <a:off x="4196862" y="3364465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time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9450F-10EA-4103-8B18-D4F99E17F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619" y="3416555"/>
            <a:ext cx="2566988" cy="4095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4F8A50-9812-44E3-8996-9CE263406A63}"/>
              </a:ext>
            </a:extLst>
          </p:cNvPr>
          <p:cNvSpPr/>
          <p:nvPr/>
        </p:nvSpPr>
        <p:spPr>
          <a:xfrm>
            <a:off x="5794092" y="1351651"/>
            <a:ext cx="4093658" cy="557914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B0B18-8286-4FE7-AE0E-2D553892AF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0482"/>
          <a:stretch/>
        </p:blipFill>
        <p:spPr>
          <a:xfrm>
            <a:off x="5564852" y="4061798"/>
            <a:ext cx="5226333" cy="10436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9A5164-D7E7-4816-BB0B-A27A82E43370}"/>
              </a:ext>
            </a:extLst>
          </p:cNvPr>
          <p:cNvSpPr/>
          <p:nvPr/>
        </p:nvSpPr>
        <p:spPr>
          <a:xfrm>
            <a:off x="5794091" y="4153300"/>
            <a:ext cx="4997093" cy="1043601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240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Sparsify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7A80F4-7D41-4BA9-825A-D68E484B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7CF024-1E12-4134-ADF8-83C444BF57FC}"/>
              </a:ext>
            </a:extLst>
          </p:cNvPr>
          <p:cNvSpPr txBox="1"/>
          <p:nvPr/>
        </p:nvSpPr>
        <p:spPr>
          <a:xfrm>
            <a:off x="862819" y="137611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random-walk matrix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BFAA-0FFA-4FF9-98BA-030A6627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9" y="1452315"/>
            <a:ext cx="3790950" cy="42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C1124-FBA6-44DC-8B23-5ABCA87F1EC1}"/>
              </a:ext>
            </a:extLst>
          </p:cNvPr>
          <p:cNvGrpSpPr/>
          <p:nvPr/>
        </p:nvGrpSpPr>
        <p:grpSpPr>
          <a:xfrm>
            <a:off x="4139419" y="2057450"/>
            <a:ext cx="6019800" cy="461665"/>
            <a:chOff x="4648200" y="2586335"/>
            <a:chExt cx="5638801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5F06DE-251E-479F-B0CB-8AC1C453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587108"/>
              <a:ext cx="1752600" cy="4403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D2129-1F2C-4B10-B8FB-26B29072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800" y="2692109"/>
              <a:ext cx="381261" cy="3041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27DEE-07D7-403F-AFE0-4ED041B00818}"/>
                </a:ext>
              </a:extLst>
            </p:cNvPr>
            <p:cNvSpPr txBox="1"/>
            <p:nvPr/>
          </p:nvSpPr>
          <p:spPr>
            <a:xfrm>
              <a:off x="4648200" y="2586335"/>
              <a:ext cx="5638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                       and      non-negative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/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-spectral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sparsifier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                       non-zeros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03A0D-8509-40E6-84ED-0C21AEF1B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9" y="2667000"/>
                <a:ext cx="10972800" cy="468270"/>
              </a:xfrm>
              <a:prstGeom prst="rect">
                <a:avLst/>
              </a:prstGeom>
              <a:blipFill>
                <a:blip r:embed="rId7"/>
                <a:stretch>
                  <a:fillRect l="-889" t="-789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C2A8336-FB2B-448D-A456-241D28482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019" y="2676049"/>
            <a:ext cx="1867160" cy="48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A1E2E-91C0-4B1D-8015-B66AA7667985}"/>
              </a:ext>
            </a:extLst>
          </p:cNvPr>
          <p:cNvSpPr txBox="1"/>
          <p:nvPr/>
        </p:nvSpPr>
        <p:spPr>
          <a:xfrm>
            <a:off x="4196862" y="3364465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time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9450F-10EA-4103-8B18-D4F99E17F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619" y="3416555"/>
            <a:ext cx="2566988" cy="4095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4F8A50-9812-44E3-8996-9CE263406A63}"/>
              </a:ext>
            </a:extLst>
          </p:cNvPr>
          <p:cNvSpPr/>
          <p:nvPr/>
        </p:nvSpPr>
        <p:spPr>
          <a:xfrm>
            <a:off x="5794092" y="1351651"/>
            <a:ext cx="4093658" cy="557914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B0B18-8286-4FE7-AE0E-2D553892AF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4852" y="4061798"/>
            <a:ext cx="5226333" cy="2640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BCBE2-E349-4889-A3D4-64D46C1A3A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41" y="5334000"/>
            <a:ext cx="2362200" cy="3563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C71EBF-7598-455F-8623-A3452B3A4083}"/>
              </a:ext>
            </a:extLst>
          </p:cNvPr>
          <p:cNvSpPr/>
          <p:nvPr/>
        </p:nvSpPr>
        <p:spPr>
          <a:xfrm>
            <a:off x="1635390" y="5105400"/>
            <a:ext cx="9337410" cy="159720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5A2FBA7-2260-481B-A8EB-9931E0C8B4A3}"/>
              </a:ext>
            </a:extLst>
          </p:cNvPr>
          <p:cNvSpPr/>
          <p:nvPr/>
        </p:nvSpPr>
        <p:spPr>
          <a:xfrm>
            <a:off x="5012285" y="5414075"/>
            <a:ext cx="206717" cy="1961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365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7A21-DDF4-46A3-9809-D66C4E81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MF --- Sparse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A2F975-298A-4C81-907D-6DEFF0DE1200}"/>
              </a:ext>
            </a:extLst>
          </p:cNvPr>
          <p:cNvGrpSpPr/>
          <p:nvPr/>
        </p:nvGrpSpPr>
        <p:grpSpPr>
          <a:xfrm>
            <a:off x="1295400" y="1260231"/>
            <a:ext cx="10308494" cy="3708400"/>
            <a:chOff x="1371600" y="2006600"/>
            <a:chExt cx="10308494" cy="3708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5DEB78-E860-4ABA-85D3-A8030D9A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2006600"/>
              <a:ext cx="9887892" cy="36798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625298-E477-4311-8B1B-737A4D36D4E3}"/>
                </a:ext>
              </a:extLst>
            </p:cNvPr>
            <p:cNvSpPr/>
            <p:nvPr/>
          </p:nvSpPr>
          <p:spPr>
            <a:xfrm>
              <a:off x="10562495" y="2044700"/>
              <a:ext cx="1117599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A9FC57-1097-4571-B1F8-32657CE092ED}"/>
                </a:ext>
              </a:extLst>
            </p:cNvPr>
            <p:cNvSpPr/>
            <p:nvPr/>
          </p:nvSpPr>
          <p:spPr>
            <a:xfrm>
              <a:off x="1828800" y="2514600"/>
              <a:ext cx="6400800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C90A69-2408-40A8-A2EE-9309CD2D60DB}"/>
                </a:ext>
              </a:extLst>
            </p:cNvPr>
            <p:cNvSpPr/>
            <p:nvPr/>
          </p:nvSpPr>
          <p:spPr>
            <a:xfrm>
              <a:off x="1790700" y="5153025"/>
              <a:ext cx="5334000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 Nova" panose="020B0604020202020204" pitchFamily="34" charset="0"/>
                  <a:cs typeface="Aharoni" panose="020B0604020202020204" pitchFamily="2" charset="-79"/>
                </a:rPr>
                <a:t>Factorize the constructed matrix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6C2CD2-A430-4730-BC31-5C9DBDBF8AC1}"/>
                </a:ext>
              </a:extLst>
            </p:cNvPr>
            <p:cNvSpPr/>
            <p:nvPr/>
          </p:nvSpPr>
          <p:spPr>
            <a:xfrm>
              <a:off x="7035801" y="5063332"/>
              <a:ext cx="1117599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856198-AD0A-4D18-A29C-BAD9D9978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231912"/>
            <a:ext cx="5703277" cy="16091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FFCBBF-5A5B-40CB-882C-EB1DA7857758}"/>
              </a:ext>
            </a:extLst>
          </p:cNvPr>
          <p:cNvSpPr/>
          <p:nvPr/>
        </p:nvSpPr>
        <p:spPr>
          <a:xfrm>
            <a:off x="6324600" y="5105400"/>
            <a:ext cx="5867400" cy="176629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0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3: Inferring Future </a:t>
            </a:r>
            <a:r>
              <a:rPr lang="en-US" altLang="zh-CN" sz="3200" dirty="0"/>
              <a:t>Collaboration</a:t>
            </a:r>
            <a:endParaRPr lang="en-US" sz="32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EEC26A-27F6-4367-8661-3646860DF68D}"/>
              </a:ext>
            </a:extLst>
          </p:cNvPr>
          <p:cNvCxnSpPr>
            <a:cxnSpLocks/>
          </p:cNvCxnSpPr>
          <p:nvPr/>
        </p:nvCxnSpPr>
        <p:spPr>
          <a:xfrm flipV="1">
            <a:off x="7288332" y="2061014"/>
            <a:ext cx="326138" cy="709691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B777A1-CE70-46BB-BDBB-712B92076B06}"/>
              </a:ext>
            </a:extLst>
          </p:cNvPr>
          <p:cNvCxnSpPr>
            <a:cxnSpLocks/>
          </p:cNvCxnSpPr>
          <p:nvPr/>
        </p:nvCxnSpPr>
        <p:spPr>
          <a:xfrm flipV="1">
            <a:off x="7288332" y="2057401"/>
            <a:ext cx="1802092" cy="713304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522361-472A-4224-9308-E3130EC4CD0D}"/>
              </a:ext>
            </a:extLst>
          </p:cNvPr>
          <p:cNvCxnSpPr>
            <a:cxnSpLocks/>
          </p:cNvCxnSpPr>
          <p:nvPr/>
        </p:nvCxnSpPr>
        <p:spPr>
          <a:xfrm>
            <a:off x="7288332" y="2770705"/>
            <a:ext cx="333172" cy="753349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B2F7DC-0939-471F-BDB7-58C7C005F3D7}"/>
              </a:ext>
            </a:extLst>
          </p:cNvPr>
          <p:cNvCxnSpPr>
            <a:cxnSpLocks/>
          </p:cNvCxnSpPr>
          <p:nvPr/>
        </p:nvCxnSpPr>
        <p:spPr>
          <a:xfrm>
            <a:off x="7288332" y="2770705"/>
            <a:ext cx="1811123" cy="753349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E0749F-98EE-40D8-A9AE-F3FB06077EC8}"/>
              </a:ext>
            </a:extLst>
          </p:cNvPr>
          <p:cNvCxnSpPr>
            <a:cxnSpLocks/>
          </p:cNvCxnSpPr>
          <p:nvPr/>
        </p:nvCxnSpPr>
        <p:spPr>
          <a:xfrm>
            <a:off x="8141166" y="2061014"/>
            <a:ext cx="1981806" cy="733208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DAF5D5-2604-4D1B-9C1F-12CDC4B0FE9B}"/>
              </a:ext>
            </a:extLst>
          </p:cNvPr>
          <p:cNvCxnSpPr>
            <a:cxnSpLocks/>
          </p:cNvCxnSpPr>
          <p:nvPr/>
        </p:nvCxnSpPr>
        <p:spPr>
          <a:xfrm>
            <a:off x="9617119" y="2057401"/>
            <a:ext cx="505853" cy="736822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8E611B1-3857-4BA8-BA16-E4B117E02F0C}"/>
              </a:ext>
            </a:extLst>
          </p:cNvPr>
          <p:cNvCxnSpPr>
            <a:cxnSpLocks/>
          </p:cNvCxnSpPr>
          <p:nvPr/>
        </p:nvCxnSpPr>
        <p:spPr>
          <a:xfrm flipV="1">
            <a:off x="9626150" y="2794222"/>
            <a:ext cx="496822" cy="729832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BC5CC86-7482-415F-B807-199860D5CBD7}"/>
              </a:ext>
            </a:extLst>
          </p:cNvPr>
          <p:cNvCxnSpPr>
            <a:cxnSpLocks/>
          </p:cNvCxnSpPr>
          <p:nvPr/>
        </p:nvCxnSpPr>
        <p:spPr>
          <a:xfrm flipV="1">
            <a:off x="8148199" y="2794224"/>
            <a:ext cx="1974773" cy="729830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F3D3ADC-010C-487C-8308-C35B6EBF0316}"/>
              </a:ext>
            </a:extLst>
          </p:cNvPr>
          <p:cNvCxnSpPr/>
          <p:nvPr/>
        </p:nvCxnSpPr>
        <p:spPr>
          <a:xfrm>
            <a:off x="7288332" y="2770705"/>
            <a:ext cx="2834640" cy="23518"/>
          </a:xfrm>
          <a:prstGeom prst="line">
            <a:avLst/>
          </a:prstGeom>
          <a:ln w="19050">
            <a:solidFill>
              <a:srgbClr val="36577F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4E05E2-A345-48C7-A2E9-AFA643500599}"/>
              </a:ext>
            </a:extLst>
          </p:cNvPr>
          <p:cNvCxnSpPr>
            <a:cxnSpLocks/>
          </p:cNvCxnSpPr>
          <p:nvPr/>
        </p:nvCxnSpPr>
        <p:spPr>
          <a:xfrm>
            <a:off x="7877819" y="2335334"/>
            <a:ext cx="7033" cy="914400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E72180-8E37-42F5-928C-90F6B23BAFE6}"/>
              </a:ext>
            </a:extLst>
          </p:cNvPr>
          <p:cNvCxnSpPr>
            <a:cxnSpLocks/>
          </p:cNvCxnSpPr>
          <p:nvPr/>
        </p:nvCxnSpPr>
        <p:spPr>
          <a:xfrm flipH="1">
            <a:off x="8148199" y="3524054"/>
            <a:ext cx="951256" cy="0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B0BB5E-ADAF-42AC-BF45-833EE22DC272}"/>
              </a:ext>
            </a:extLst>
          </p:cNvPr>
          <p:cNvCxnSpPr>
            <a:cxnSpLocks/>
          </p:cNvCxnSpPr>
          <p:nvPr/>
        </p:nvCxnSpPr>
        <p:spPr>
          <a:xfrm>
            <a:off x="9353772" y="2331721"/>
            <a:ext cx="9031" cy="918013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CD1E852-407D-41F4-95CA-33D6C34D825B}"/>
              </a:ext>
            </a:extLst>
          </p:cNvPr>
          <p:cNvCxnSpPr>
            <a:cxnSpLocks/>
          </p:cNvCxnSpPr>
          <p:nvPr/>
        </p:nvCxnSpPr>
        <p:spPr>
          <a:xfrm flipH="1">
            <a:off x="8141166" y="2057401"/>
            <a:ext cx="949258" cy="3613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35EBB14-D2B2-47B7-B9D9-9CD6DA3A6A58}"/>
              </a:ext>
            </a:extLst>
          </p:cNvPr>
          <p:cNvCxnSpPr>
            <a:cxnSpLocks/>
          </p:cNvCxnSpPr>
          <p:nvPr/>
        </p:nvCxnSpPr>
        <p:spPr>
          <a:xfrm>
            <a:off x="8064034" y="2254988"/>
            <a:ext cx="1112554" cy="1075092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7EF4E30-6F95-412B-AD46-4ABA900FC7DE}"/>
              </a:ext>
            </a:extLst>
          </p:cNvPr>
          <p:cNvCxnSpPr>
            <a:cxnSpLocks/>
          </p:cNvCxnSpPr>
          <p:nvPr/>
        </p:nvCxnSpPr>
        <p:spPr>
          <a:xfrm flipV="1">
            <a:off x="8071067" y="2251375"/>
            <a:ext cx="1096489" cy="1078705"/>
          </a:xfrm>
          <a:prstGeom prst="line">
            <a:avLst/>
          </a:prstGeom>
          <a:ln w="3810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A0C76DA-0BD5-4C76-B287-CCC8956C9242}"/>
              </a:ext>
            </a:extLst>
          </p:cNvPr>
          <p:cNvCxnSpPr/>
          <p:nvPr/>
        </p:nvCxnSpPr>
        <p:spPr>
          <a:xfrm flipV="1">
            <a:off x="1929382" y="2064627"/>
            <a:ext cx="326138" cy="709691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B7B303C-221F-4076-9764-7B4AA5EF7036}"/>
              </a:ext>
            </a:extLst>
          </p:cNvPr>
          <p:cNvCxnSpPr/>
          <p:nvPr/>
        </p:nvCxnSpPr>
        <p:spPr>
          <a:xfrm flipV="1">
            <a:off x="1929382" y="2061013"/>
            <a:ext cx="1802092" cy="713304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758498E-BAF6-4EE2-8826-E99F64080B7D}"/>
              </a:ext>
            </a:extLst>
          </p:cNvPr>
          <p:cNvCxnSpPr/>
          <p:nvPr/>
        </p:nvCxnSpPr>
        <p:spPr>
          <a:xfrm>
            <a:off x="1929382" y="2774318"/>
            <a:ext cx="333172" cy="753349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0CD5CB8-6B20-4352-863F-2D72B92DB029}"/>
              </a:ext>
            </a:extLst>
          </p:cNvPr>
          <p:cNvCxnSpPr/>
          <p:nvPr/>
        </p:nvCxnSpPr>
        <p:spPr>
          <a:xfrm>
            <a:off x="1929382" y="2774318"/>
            <a:ext cx="1811123" cy="753349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5914F-50B6-43CC-BEB0-76233E8B71B6}"/>
              </a:ext>
            </a:extLst>
          </p:cNvPr>
          <p:cNvCxnSpPr/>
          <p:nvPr/>
        </p:nvCxnSpPr>
        <p:spPr>
          <a:xfrm>
            <a:off x="2782216" y="2064627"/>
            <a:ext cx="1981806" cy="733208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51C31F1-1E93-47AA-86CF-4EC59EF1616E}"/>
              </a:ext>
            </a:extLst>
          </p:cNvPr>
          <p:cNvCxnSpPr/>
          <p:nvPr/>
        </p:nvCxnSpPr>
        <p:spPr>
          <a:xfrm>
            <a:off x="4258169" y="2061013"/>
            <a:ext cx="505853" cy="736822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E385EB-3D34-4F20-B790-2BA4822F7DAA}"/>
              </a:ext>
            </a:extLst>
          </p:cNvPr>
          <p:cNvCxnSpPr/>
          <p:nvPr/>
        </p:nvCxnSpPr>
        <p:spPr>
          <a:xfrm flipV="1">
            <a:off x="4267200" y="2797835"/>
            <a:ext cx="496822" cy="729832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970B908-11BA-43E8-878A-D382606ECE82}"/>
              </a:ext>
            </a:extLst>
          </p:cNvPr>
          <p:cNvCxnSpPr/>
          <p:nvPr/>
        </p:nvCxnSpPr>
        <p:spPr>
          <a:xfrm flipV="1">
            <a:off x="2789249" y="2797836"/>
            <a:ext cx="1974773" cy="729830"/>
          </a:xfrm>
          <a:prstGeom prst="line">
            <a:avLst/>
          </a:prstGeom>
          <a:ln w="19050">
            <a:solidFill>
              <a:srgbClr val="36577F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5B272BB-C3E1-4167-B838-6F424F150367}"/>
              </a:ext>
            </a:extLst>
          </p:cNvPr>
          <p:cNvCxnSpPr/>
          <p:nvPr/>
        </p:nvCxnSpPr>
        <p:spPr>
          <a:xfrm>
            <a:off x="1929382" y="2774317"/>
            <a:ext cx="2834640" cy="23518"/>
          </a:xfrm>
          <a:prstGeom prst="line">
            <a:avLst/>
          </a:prstGeom>
          <a:ln w="19050">
            <a:solidFill>
              <a:srgbClr val="36577F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448FE18C-3386-4780-8F89-288F3C844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4628039"/>
            <a:ext cx="640080" cy="640080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2654CE-7A2F-4D3A-80FE-3470354F7DDD}"/>
              </a:ext>
            </a:extLst>
          </p:cNvPr>
          <p:cNvGrpSpPr/>
          <p:nvPr/>
        </p:nvGrpSpPr>
        <p:grpSpPr>
          <a:xfrm>
            <a:off x="1971490" y="4590572"/>
            <a:ext cx="3200400" cy="627864"/>
            <a:chOff x="1371600" y="3705880"/>
            <a:chExt cx="2667000" cy="52322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4722548-62BB-4629-8C8D-57FF1CD68841}"/>
                </a:ext>
              </a:extLst>
            </p:cNvPr>
            <p:cNvSpPr txBox="1"/>
            <p:nvPr/>
          </p:nvSpPr>
          <p:spPr>
            <a:xfrm>
              <a:off x="1371600" y="3705880"/>
              <a:ext cx="266700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b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sz="3360" b="1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zh-CN" altLang="en-US" sz="3360" b="1" baseline="-25000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CN" sz="3360" b="1" dirty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zh-CN" altLang="en-US" sz="3360" b="1" dirty="0">
                  <a:latin typeface="Times New Roman" charset="0"/>
                  <a:ea typeface="Times New Roman" charset="0"/>
                  <a:cs typeface="Times New Roman" charset="0"/>
                </a:rPr>
                <a:t>      </a:t>
              </a:r>
              <a:r>
                <a:rPr lang="en-US" altLang="zh-CN" sz="3360" b="1" dirty="0">
                  <a:latin typeface="Times New Roman" charset="0"/>
                  <a:ea typeface="Times New Roman" charset="0"/>
                  <a:cs typeface="Times New Roman" charset="0"/>
                </a:rPr>
                <a:t>     |      )</a:t>
              </a:r>
              <a:endParaRPr lang="en-US" sz="336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9A349A21-1D82-43B5-B3D1-0418D4FE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15" y="3790191"/>
              <a:ext cx="439985" cy="438909"/>
            </a:xfrm>
            <a:prstGeom prst="rect">
              <a:avLst/>
            </a:prstGeom>
          </p:spPr>
        </p:pic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7B2EF17-9908-4477-B183-682A916B4D6E}"/>
              </a:ext>
            </a:extLst>
          </p:cNvPr>
          <p:cNvCxnSpPr>
            <a:cxnSpLocks/>
          </p:cNvCxnSpPr>
          <p:nvPr/>
        </p:nvCxnSpPr>
        <p:spPr>
          <a:xfrm flipH="1">
            <a:off x="3109003" y="4961846"/>
            <a:ext cx="307973" cy="558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FA8A24DE-70E0-4E81-8031-2C2674FB9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4" y="4691741"/>
            <a:ext cx="525407" cy="52669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F8EFEC40-88A2-49B9-A97D-4FC4AE5B04C2}"/>
              </a:ext>
            </a:extLst>
          </p:cNvPr>
          <p:cNvSpPr txBox="1"/>
          <p:nvPr/>
        </p:nvSpPr>
        <p:spPr>
          <a:xfrm>
            <a:off x="7366450" y="4578353"/>
            <a:ext cx="32004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360" b="1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3360" b="1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360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zh-CN" altLang="en-US" sz="3360" b="1" dirty="0"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altLang="zh-CN" sz="3360" b="1" dirty="0">
                <a:latin typeface="Times New Roman" charset="0"/>
                <a:ea typeface="Times New Roman" charset="0"/>
                <a:cs typeface="Times New Roman" charset="0"/>
              </a:rPr>
              <a:t>     |      )</a:t>
            </a:r>
            <a:endParaRPr lang="en-US" sz="336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9F83167-15ED-4406-973A-7BD9C73ADE1E}"/>
              </a:ext>
            </a:extLst>
          </p:cNvPr>
          <p:cNvCxnSpPr/>
          <p:nvPr/>
        </p:nvCxnSpPr>
        <p:spPr>
          <a:xfrm flipH="1">
            <a:off x="8503963" y="4949627"/>
            <a:ext cx="307973" cy="558"/>
          </a:xfrm>
          <a:prstGeom prst="line">
            <a:avLst/>
          </a:prstGeom>
          <a:ln w="19050">
            <a:solidFill>
              <a:srgbClr val="3657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0DE89BE-993C-4385-84D5-6E2DC15A36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1342171" y="2449149"/>
            <a:ext cx="595339" cy="601983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9B892D0-CFCE-44C4-94C7-B787B02306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4755894" y="2478377"/>
            <a:ext cx="595339" cy="601983"/>
          </a:xfrm>
          <a:prstGeom prst="ellipse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A3F6BDE-37B7-4FE0-9A0A-5DBECC17C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6672652" y="2469713"/>
            <a:ext cx="595339" cy="601983"/>
          </a:xfrm>
          <a:prstGeom prst="ellipse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D9D27BC-FC48-4607-AC5D-11BE295AE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10113821" y="2449148"/>
            <a:ext cx="595339" cy="601983"/>
          </a:xfrm>
          <a:prstGeom prst="ellipse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8EE2945-7CDA-4039-8601-F6E182F7EE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2212166" y="1743493"/>
            <a:ext cx="595339" cy="601983"/>
          </a:xfrm>
          <a:prstGeom prst="ellipse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58D1E0E-22A5-4F68-8898-A89816ADC1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3697152" y="1743493"/>
            <a:ext cx="595339" cy="601983"/>
          </a:xfrm>
          <a:prstGeom prst="ellipse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AEFE425-C140-4F20-8CCD-D924A9F5DD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2214208" y="3223062"/>
            <a:ext cx="595339" cy="601983"/>
          </a:xfrm>
          <a:prstGeom prst="ellipse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56C372D-E865-4880-B27F-28349C5493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3699194" y="3223062"/>
            <a:ext cx="595339" cy="601983"/>
          </a:xfrm>
          <a:prstGeom prst="ellipse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44A1E90-BE9F-4733-AB62-CCB298869B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7545057" y="3218610"/>
            <a:ext cx="595339" cy="601983"/>
          </a:xfrm>
          <a:prstGeom prst="ellipse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38AEBCB-1545-4A6E-924C-AFA420BDD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9030043" y="3218610"/>
            <a:ext cx="595339" cy="601983"/>
          </a:xfrm>
          <a:prstGeom prst="ellipse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5F8B7B4-85FD-43DB-9659-932D9F9D16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7543800" y="1774907"/>
            <a:ext cx="595339" cy="601983"/>
          </a:xfrm>
          <a:prstGeom prst="ellipse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9F6B5007-C13D-47D0-A80D-A679691A89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668" t="5279" r="4711" b="289"/>
          <a:stretch/>
        </p:blipFill>
        <p:spPr>
          <a:xfrm>
            <a:off x="9028786" y="1774907"/>
            <a:ext cx="595339" cy="601983"/>
          </a:xfrm>
          <a:prstGeom prst="ellipse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F820FBC-59A1-40B7-9604-4395CEDF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2754538" y="4774272"/>
            <a:ext cx="357640" cy="361631"/>
          </a:xfrm>
          <a:prstGeom prst="ellipse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0EF2774-CFF5-4F4B-B487-EC342C6520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3414570" y="4774272"/>
            <a:ext cx="357640" cy="361631"/>
          </a:xfrm>
          <a:prstGeom prst="ellipse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157814A3-AA6E-4521-89D5-E6FFD712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8151904" y="4768811"/>
            <a:ext cx="357640" cy="361631"/>
          </a:xfrm>
          <a:prstGeom prst="ellipse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2966B9C-ABC0-44D2-AA4B-832F16AFC3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68" t="5279" r="4711" b="289"/>
          <a:stretch/>
        </p:blipFill>
        <p:spPr>
          <a:xfrm>
            <a:off x="8811936" y="4768811"/>
            <a:ext cx="357640" cy="361631"/>
          </a:xfrm>
          <a:prstGeom prst="ellipse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1C3AFCE6-D590-4AEC-80A6-FCD9778528D9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Dong, Johnson, Xu, Chawla. Structural Diversity and Homophily: A Study Across More Than One Hundred Big Networks. KDD 2017.</a:t>
            </a:r>
          </a:p>
        </p:txBody>
      </p:sp>
    </p:spTree>
    <p:extLst>
      <p:ext uri="{BB962C8B-B14F-4D97-AF65-F5344CB8AC3E}">
        <p14:creationId xmlns:p14="http://schemas.microsoft.com/office/powerpoint/2010/main" val="383718038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7A21-DDF4-46A3-9809-D66C4E81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MF --- 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DD6C-CDDC-4620-B895-0F4927C19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DEB78-E860-4ABA-85D3-A8030D9A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06600"/>
            <a:ext cx="9887892" cy="3679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625298-E477-4311-8B1B-737A4D36D4E3}"/>
              </a:ext>
            </a:extLst>
          </p:cNvPr>
          <p:cNvSpPr/>
          <p:nvPr/>
        </p:nvSpPr>
        <p:spPr>
          <a:xfrm>
            <a:off x="10562495" y="2044700"/>
            <a:ext cx="1117599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9FC57-1097-4571-B1F8-32657CE092ED}"/>
              </a:ext>
            </a:extLst>
          </p:cNvPr>
          <p:cNvSpPr/>
          <p:nvPr/>
        </p:nvSpPr>
        <p:spPr>
          <a:xfrm>
            <a:off x="1828800" y="2514600"/>
            <a:ext cx="64008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90A69-2408-40A8-A2EE-9309CD2D60DB}"/>
              </a:ext>
            </a:extLst>
          </p:cNvPr>
          <p:cNvSpPr/>
          <p:nvPr/>
        </p:nvSpPr>
        <p:spPr>
          <a:xfrm>
            <a:off x="1790700" y="5124450"/>
            <a:ext cx="53340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Nova" panose="020B0604020202020204" pitchFamily="34" charset="0"/>
                <a:cs typeface="Aharoni" panose="020B0604020202020204" pitchFamily="2" charset="-79"/>
              </a:rPr>
              <a:t>Factorize the constructed 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C2CD2-A430-4730-BC31-5C9DBDBF8AC1}"/>
              </a:ext>
            </a:extLst>
          </p:cNvPr>
          <p:cNvSpPr/>
          <p:nvPr/>
        </p:nvSpPr>
        <p:spPr>
          <a:xfrm>
            <a:off x="7035801" y="5063332"/>
            <a:ext cx="1117599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2440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FD42-0390-4DDE-B399-B0AAAAB4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MF --- 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90A-6F1A-4926-8B16-36CBB7F8F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6D1DD-2D93-4576-9BCF-2EE1A8566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96975"/>
            <a:ext cx="9387729" cy="5544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BAE4A-497F-4719-B2A6-C5DFFA5AFDD3}"/>
              </a:ext>
            </a:extLst>
          </p:cNvPr>
          <p:cNvSpPr/>
          <p:nvPr/>
        </p:nvSpPr>
        <p:spPr>
          <a:xfrm>
            <a:off x="1219200" y="2057400"/>
            <a:ext cx="8991600" cy="33528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02CF8-3F25-4CEC-AEFB-F196DDD5CB4B}"/>
              </a:ext>
            </a:extLst>
          </p:cNvPr>
          <p:cNvSpPr/>
          <p:nvPr/>
        </p:nvSpPr>
        <p:spPr>
          <a:xfrm flipV="1">
            <a:off x="1219200" y="5410200"/>
            <a:ext cx="8991600" cy="457200"/>
          </a:xfrm>
          <a:prstGeom prst="rect">
            <a:avLst/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4D8B5-73F2-47B6-9649-2660FBAB9A39}"/>
              </a:ext>
            </a:extLst>
          </p:cNvPr>
          <p:cNvSpPr/>
          <p:nvPr/>
        </p:nvSpPr>
        <p:spPr>
          <a:xfrm flipV="1">
            <a:off x="1219200" y="5858125"/>
            <a:ext cx="8991600" cy="457200"/>
          </a:xfrm>
          <a:prstGeom prst="rect">
            <a:avLst/>
          </a:prstGeom>
          <a:solidFill>
            <a:srgbClr val="92D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CFFF7-8C72-4739-8258-61707A687FBD}"/>
              </a:ext>
            </a:extLst>
          </p:cNvPr>
          <p:cNvSpPr/>
          <p:nvPr/>
        </p:nvSpPr>
        <p:spPr>
          <a:xfrm>
            <a:off x="3352800" y="3505200"/>
            <a:ext cx="2133600" cy="3810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973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BD27-6B28-4DB5-8ABC-389F8641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A538-0FFC-42E8-B649-85187468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EDCB3-1586-45B6-AA35-286F90D8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99185"/>
            <a:ext cx="6821852" cy="19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039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444A-7B59-4933-9368-649DCB7C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NetSMF---bounded approximation error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7FBA1-66DA-489A-A508-49E64D70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4038242"/>
            <a:ext cx="4667603" cy="1222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055EA-60B6-42AF-A8C6-7B679370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24" y="5408569"/>
            <a:ext cx="6826376" cy="155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71386-0E45-4E4B-B248-29027B33F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249" y="1307120"/>
            <a:ext cx="4759804" cy="24050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238836-0533-4137-A522-19D94BA007C8}"/>
              </a:ext>
            </a:extLst>
          </p:cNvPr>
          <p:cNvSpPr/>
          <p:nvPr/>
        </p:nvSpPr>
        <p:spPr>
          <a:xfrm>
            <a:off x="3810000" y="2402799"/>
            <a:ext cx="1981200" cy="3810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D4880-A056-457F-ADBC-03A3BFD1EE28}"/>
              </a:ext>
            </a:extLst>
          </p:cNvPr>
          <p:cNvSpPr/>
          <p:nvPr/>
        </p:nvSpPr>
        <p:spPr>
          <a:xfrm>
            <a:off x="3810000" y="3093637"/>
            <a:ext cx="1981200" cy="381000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8A3E4-5C95-412A-98E5-FEEE378A24FB}"/>
                  </a:ext>
                </a:extLst>
              </p:cNvPr>
              <p:cNvSpPr txBox="1"/>
              <p:nvPr/>
            </p:nvSpPr>
            <p:spPr>
              <a:xfrm>
                <a:off x="6996290" y="2405082"/>
                <a:ext cx="365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8A3E4-5C95-412A-98E5-FEEE378A2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90" y="2405082"/>
                <a:ext cx="365485" cy="369332"/>
              </a:xfrm>
              <a:prstGeom prst="rect">
                <a:avLst/>
              </a:prstGeom>
              <a:blipFill>
                <a:blip r:embed="rId6"/>
                <a:stretch>
                  <a:fillRect l="-18333" r="-1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F98B8-F372-4933-93ED-CE4DD8699DF5}"/>
                  </a:ext>
                </a:extLst>
              </p:cNvPr>
              <p:cNvSpPr txBox="1"/>
              <p:nvPr/>
            </p:nvSpPr>
            <p:spPr>
              <a:xfrm>
                <a:off x="7002984" y="3100459"/>
                <a:ext cx="3654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F98B8-F372-4933-93ED-CE4DD869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84" y="3100459"/>
                <a:ext cx="365485" cy="378502"/>
              </a:xfrm>
              <a:prstGeom prst="rect">
                <a:avLst/>
              </a:prstGeom>
              <a:blipFill>
                <a:blip r:embed="rId7"/>
                <a:stretch>
                  <a:fillRect l="-18333" t="-19355" r="-5000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296CA3-FFC4-4F42-BC12-4A9D9EB7686F}"/>
              </a:ext>
            </a:extLst>
          </p:cNvPr>
          <p:cNvCxnSpPr>
            <a:stCxn id="11" idx="3"/>
            <a:endCxn id="3" idx="1"/>
          </p:cNvCxnSpPr>
          <p:nvPr/>
        </p:nvCxnSpPr>
        <p:spPr>
          <a:xfrm flipV="1">
            <a:off x="5791200" y="2589748"/>
            <a:ext cx="1205090" cy="3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C23C6F-0652-4846-AB60-FA1418AC919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791200" y="3284137"/>
            <a:ext cx="1211784" cy="5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201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B799-51FF-4375-8235-888C6802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3C2B-DC2E-463F-A7B1-A59AEB55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59D09-DF1F-498E-BF7C-57BE5B45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33"/>
            <a:ext cx="12192000" cy="2709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CD8C5A-9D63-4D53-A2FA-4A4DBD30B9B2}"/>
              </a:ext>
            </a:extLst>
          </p:cNvPr>
          <p:cNvSpPr/>
          <p:nvPr/>
        </p:nvSpPr>
        <p:spPr>
          <a:xfrm>
            <a:off x="9677399" y="2330715"/>
            <a:ext cx="2180493" cy="216508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59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9AC6-2FC6-48B1-925B-A125A47F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6135-8EC5-4D77-BCCC-7A095A40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E9B70-B0E4-4D7D-A8F9-9BE318D9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8839200" cy="35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3362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18AC-F521-4D03-B4AE-470F050C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DDC6-890D-4F5F-B27B-14D0F8F2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E593A-1141-422A-9116-4B92589E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24"/>
            <a:ext cx="12192000" cy="56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093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BB8A-0EFF-4465-9B59-23669AFB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0DC1-4DDD-4F48-A54A-4484004C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6E55C-2D4F-4F52-B622-7EB5D14F4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50"/>
          <a:stretch/>
        </p:blipFill>
        <p:spPr>
          <a:xfrm>
            <a:off x="1600200" y="2008138"/>
            <a:ext cx="8748123" cy="36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33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/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70C0">
                  <a:alpha val="16078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4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B154A7-82D2-4C89-B56B-A5971F974B6E}"/>
              </a:ext>
            </a:extLst>
          </p:cNvPr>
          <p:cNvSpPr/>
          <p:nvPr/>
        </p:nvSpPr>
        <p:spPr>
          <a:xfrm>
            <a:off x="6324600" y="28956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70C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(dense)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dirty="0"/>
              <a:t>Network Embedding</a:t>
            </a:r>
            <a:endParaRPr kumimoji="1" lang="zh-CN" altLang="en-US" dirty="0"/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id="{0D9EBFBA-F54C-4816-9F42-55DAB9E32D3C}"/>
              </a:ext>
            </a:extLst>
          </p:cNvPr>
          <p:cNvSpPr/>
          <p:nvPr/>
        </p:nvSpPr>
        <p:spPr>
          <a:xfrm>
            <a:off x="5738580" y="3048000"/>
            <a:ext cx="333839" cy="292940"/>
          </a:xfrm>
          <a:prstGeom prst="rightArrow">
            <a:avLst/>
          </a:prstGeom>
          <a:solidFill>
            <a:srgbClr val="0070C0">
              <a:alpha val="16078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solidFill>
            <a:srgbClr val="FF0000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81135-7790-4080-827B-749458CA0579}"/>
              </a:ext>
            </a:extLst>
          </p:cNvPr>
          <p:cNvSpPr txBox="1"/>
          <p:nvPr/>
        </p:nvSpPr>
        <p:spPr>
          <a:xfrm>
            <a:off x="3671963" y="2057399"/>
            <a:ext cx="515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DeepWalk</a:t>
            </a:r>
            <a:r>
              <a:rPr lang="en-US" dirty="0">
                <a:solidFill>
                  <a:srgbClr val="FF0000"/>
                </a:solidFill>
              </a:rPr>
              <a:t>, LINE, node2vec, metapath2vec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46A23A-9C12-46B4-9086-6C1C53FD9415}"/>
              </a:ext>
            </a:extLst>
          </p:cNvPr>
          <p:cNvSpPr txBox="1"/>
          <p:nvPr/>
        </p:nvSpPr>
        <p:spPr>
          <a:xfrm>
            <a:off x="5486400" y="3440668"/>
            <a:ext cx="235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NetMF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D8D75A5-FA11-4B30-BB99-F8C0B9A4CEFA}"/>
              </a:ext>
            </a:extLst>
          </p:cNvPr>
          <p:cNvSpPr/>
          <p:nvPr/>
        </p:nvSpPr>
        <p:spPr>
          <a:xfrm>
            <a:off x="6349341" y="39624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A642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/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A642">
                  <a:alpha val="14902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𝑺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6"/>
                <a:stretch>
                  <a:fillRect b="-19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4">
            <a:extLst>
              <a:ext uri="{FF2B5EF4-FFF2-40B4-BE49-F238E27FC236}">
                <a16:creationId xmlns:a16="http://schemas.microsoft.com/office/drawing/2014/main" id="{EC4B4920-744F-426E-9AC8-62A5C766D6D2}"/>
              </a:ext>
            </a:extLst>
          </p:cNvPr>
          <p:cNvSpPr/>
          <p:nvPr/>
        </p:nvSpPr>
        <p:spPr>
          <a:xfrm rot="3378532">
            <a:off x="4455071" y="3609983"/>
            <a:ext cx="293718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5DE79CDD-5B0E-4E09-B07D-C296C4EAB1ED}"/>
              </a:ext>
            </a:extLst>
          </p:cNvPr>
          <p:cNvSpPr/>
          <p:nvPr/>
        </p:nvSpPr>
        <p:spPr>
          <a:xfrm>
            <a:off x="5738579" y="4114824"/>
            <a:ext cx="333839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BF1816-E97B-4984-B1A1-2AC91FF56797}"/>
              </a:ext>
            </a:extLst>
          </p:cNvPr>
          <p:cNvSpPr txBox="1"/>
          <p:nvPr/>
        </p:nvSpPr>
        <p:spPr>
          <a:xfrm>
            <a:off x="5442857" y="4650755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NetSMF </a:t>
            </a: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id="{3C17FC54-60AB-408A-A706-CEEB35348723}"/>
              </a:ext>
            </a:extLst>
          </p:cNvPr>
          <p:cNvSpPr/>
          <p:nvPr/>
        </p:nvSpPr>
        <p:spPr>
          <a:xfrm rot="5400000">
            <a:off x="5647069" y="2428340"/>
            <a:ext cx="533400" cy="333838"/>
          </a:xfrm>
          <a:prstGeom prst="mathEqual">
            <a:avLst>
              <a:gd name="adj1" fmla="val 24244"/>
              <a:gd name="adj2" fmla="val 11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4">
            <a:extLst>
              <a:ext uri="{FF2B5EF4-FFF2-40B4-BE49-F238E27FC236}">
                <a16:creationId xmlns:a16="http://schemas.microsoft.com/office/drawing/2014/main" id="{505ECD84-EECA-4418-8A2D-6123A60B619A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0" name="Right Arrow 4">
            <a:extLst>
              <a:ext uri="{FF2B5EF4-FFF2-40B4-BE49-F238E27FC236}">
                <a16:creationId xmlns:a16="http://schemas.microsoft.com/office/drawing/2014/main" id="{BA1EB280-C23C-4351-9F90-FDC9A7B1E962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0438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514600"/>
            <a:ext cx="8229600" cy="1828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b="1" dirty="0"/>
              <a:t>Much More Fast and Scalable Network Representation Learning</a:t>
            </a:r>
            <a:endParaRPr lang="en-US" altLang="zh-CN" sz="3600" i="1" dirty="0">
              <a:solidFill>
                <a:srgbClr val="00A64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59A3A-5592-4F01-A2CA-421975040D37}"/>
              </a:ext>
            </a:extLst>
          </p:cNvPr>
          <p:cNvSpPr/>
          <p:nvPr/>
        </p:nvSpPr>
        <p:spPr>
          <a:xfrm>
            <a:off x="1295400" y="5867400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Zhang et al.,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ProNE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: Fast and Scalable Network Representation Learning. In </a:t>
            </a: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IJCAI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2019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4447-AB6A-4B17-8D6C-262BFC9CB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057" y="6552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822" y="2637730"/>
            <a:ext cx="3160166" cy="1975104"/>
          </a:xfrm>
          <a:prstGeom prst="rect">
            <a:avLst/>
          </a:prstGeom>
          <a:ln w="25400">
            <a:solidFill>
              <a:srgbClr val="DEB407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37730"/>
            <a:ext cx="3200400" cy="1975104"/>
          </a:xfrm>
          <a:prstGeom prst="rect">
            <a:avLst/>
          </a:prstGeom>
          <a:gradFill>
            <a:gsLst>
              <a:gs pos="0">
                <a:srgbClr val="A8DAFF"/>
              </a:gs>
              <a:gs pos="100000">
                <a:srgbClr val="CBEAFF"/>
              </a:gs>
            </a:gsLst>
            <a:lin ang="5400000" scaled="1"/>
          </a:gradFill>
          <a:ln w="25400">
            <a:solidFill>
              <a:srgbClr val="DEB407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5898969" y="3504021"/>
            <a:ext cx="365760" cy="365760"/>
          </a:xfrm>
          <a:prstGeom prst="rightArrow">
            <a:avLst/>
          </a:prstGeom>
          <a:noFill/>
          <a:ln>
            <a:solidFill>
              <a:srgbClr val="355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Example 4: Inferring User</a:t>
            </a:r>
            <a:r>
              <a:rPr lang="zh-CN" altLang="en-US" sz="3600" dirty="0"/>
              <a:t> </a:t>
            </a:r>
            <a:r>
              <a:rPr lang="en-US" altLang="zh-CN" sz="3600" dirty="0"/>
              <a:t>Demographics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FF8B8-EC37-419E-94D3-664583684E87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Dong, et al. Inferring User Demographics and Social Strategies in Mobile Social Networks. KDD 2014</a:t>
            </a:r>
          </a:p>
        </p:txBody>
      </p:sp>
    </p:spTree>
    <p:extLst>
      <p:ext uri="{BB962C8B-B14F-4D97-AF65-F5344CB8AC3E}">
        <p14:creationId xmlns:p14="http://schemas.microsoft.com/office/powerpoint/2010/main" val="863633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/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70C0">
                  <a:alpha val="16078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4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B154A7-82D2-4C89-B56B-A5971F974B6E}"/>
              </a:ext>
            </a:extLst>
          </p:cNvPr>
          <p:cNvSpPr/>
          <p:nvPr/>
        </p:nvSpPr>
        <p:spPr>
          <a:xfrm>
            <a:off x="6324600" y="28956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70C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(dense)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dirty="0"/>
              <a:t>Network Embedding</a:t>
            </a:r>
            <a:endParaRPr kumimoji="1" lang="zh-CN" altLang="en-US" dirty="0"/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id="{0D9EBFBA-F54C-4816-9F42-55DAB9E32D3C}"/>
              </a:ext>
            </a:extLst>
          </p:cNvPr>
          <p:cNvSpPr/>
          <p:nvPr/>
        </p:nvSpPr>
        <p:spPr>
          <a:xfrm>
            <a:off x="5738580" y="3048000"/>
            <a:ext cx="333839" cy="292940"/>
          </a:xfrm>
          <a:prstGeom prst="rightArrow">
            <a:avLst/>
          </a:prstGeom>
          <a:solidFill>
            <a:srgbClr val="0070C0">
              <a:alpha val="16078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solidFill>
            <a:srgbClr val="FF0000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81135-7790-4080-827B-749458CA0579}"/>
              </a:ext>
            </a:extLst>
          </p:cNvPr>
          <p:cNvSpPr txBox="1"/>
          <p:nvPr/>
        </p:nvSpPr>
        <p:spPr>
          <a:xfrm>
            <a:off x="3671963" y="2057399"/>
            <a:ext cx="515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DeepWalk</a:t>
            </a:r>
            <a:r>
              <a:rPr lang="en-US" dirty="0">
                <a:solidFill>
                  <a:srgbClr val="FF0000"/>
                </a:solidFill>
              </a:rPr>
              <a:t>, LINE, node2vec, metapath2vec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46A23A-9C12-46B4-9086-6C1C53FD9415}"/>
              </a:ext>
            </a:extLst>
          </p:cNvPr>
          <p:cNvSpPr txBox="1"/>
          <p:nvPr/>
        </p:nvSpPr>
        <p:spPr>
          <a:xfrm>
            <a:off x="5486400" y="3440668"/>
            <a:ext cx="235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NetMF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D8D75A5-FA11-4B30-BB99-F8C0B9A4CEFA}"/>
              </a:ext>
            </a:extLst>
          </p:cNvPr>
          <p:cNvSpPr/>
          <p:nvPr/>
        </p:nvSpPr>
        <p:spPr>
          <a:xfrm>
            <a:off x="6349341" y="39624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A642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/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A642">
                  <a:alpha val="14902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𝑺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6"/>
                <a:stretch>
                  <a:fillRect b="-19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4">
            <a:extLst>
              <a:ext uri="{FF2B5EF4-FFF2-40B4-BE49-F238E27FC236}">
                <a16:creationId xmlns:a16="http://schemas.microsoft.com/office/drawing/2014/main" id="{EC4B4920-744F-426E-9AC8-62A5C766D6D2}"/>
              </a:ext>
            </a:extLst>
          </p:cNvPr>
          <p:cNvSpPr/>
          <p:nvPr/>
        </p:nvSpPr>
        <p:spPr>
          <a:xfrm rot="3378532">
            <a:off x="4455071" y="3609983"/>
            <a:ext cx="293718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5DE79CDD-5B0E-4E09-B07D-C296C4EAB1ED}"/>
              </a:ext>
            </a:extLst>
          </p:cNvPr>
          <p:cNvSpPr/>
          <p:nvPr/>
        </p:nvSpPr>
        <p:spPr>
          <a:xfrm>
            <a:off x="5738579" y="4114824"/>
            <a:ext cx="333839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BF1816-E97B-4984-B1A1-2AC91FF56797}"/>
              </a:ext>
            </a:extLst>
          </p:cNvPr>
          <p:cNvSpPr txBox="1"/>
          <p:nvPr/>
        </p:nvSpPr>
        <p:spPr>
          <a:xfrm>
            <a:off x="5442857" y="4650755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NetSMF </a:t>
            </a: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id="{3C17FC54-60AB-408A-A706-CEEB35348723}"/>
              </a:ext>
            </a:extLst>
          </p:cNvPr>
          <p:cNvSpPr/>
          <p:nvPr/>
        </p:nvSpPr>
        <p:spPr>
          <a:xfrm rot="5400000">
            <a:off x="5647069" y="2428340"/>
            <a:ext cx="533400" cy="333838"/>
          </a:xfrm>
          <a:prstGeom prst="mathEqual">
            <a:avLst>
              <a:gd name="adj1" fmla="val 24244"/>
              <a:gd name="adj2" fmla="val 11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4">
            <a:extLst>
              <a:ext uri="{FF2B5EF4-FFF2-40B4-BE49-F238E27FC236}">
                <a16:creationId xmlns:a16="http://schemas.microsoft.com/office/drawing/2014/main" id="{7E1FDA1C-47D4-4B53-89EA-B56D9B05698D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0" name="Right Arrow 4">
            <a:extLst>
              <a:ext uri="{FF2B5EF4-FFF2-40B4-BE49-F238E27FC236}">
                <a16:creationId xmlns:a16="http://schemas.microsoft.com/office/drawing/2014/main" id="{63C29541-0998-4F3D-98E3-E6FF12FA4DC0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0B9CD2-CC19-47C9-8047-DFA37A541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464" y="5705059"/>
            <a:ext cx="4306064" cy="93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FD51CE-F60F-43C6-9387-D8BE86C1727A}"/>
                  </a:ext>
                </a:extLst>
              </p:cNvPr>
              <p:cNvSpPr/>
              <p:nvPr/>
            </p:nvSpPr>
            <p:spPr>
              <a:xfrm>
                <a:off x="2079677" y="5956758"/>
                <a:ext cx="1014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  <m:t>𝑨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FD51CE-F60F-43C6-9387-D8BE86C17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77" y="5956758"/>
                <a:ext cx="101457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0518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F512-D0F8-4C1F-8F4B-4B89D1D4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ProNE</a:t>
            </a:r>
            <a:r>
              <a:rPr lang="en-US" dirty="0"/>
              <a:t>: More fast &amp; scalable network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A9A20-3885-44DB-8C9E-837E6BCF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CA48E-3095-4819-BF2B-FE7F1102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4308"/>
            <a:ext cx="6705600" cy="4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19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7CB1-D312-4766-B07F-AD76A2F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lang="en-US" sz="3200" dirty="0"/>
              <a:t>Embedding enhancement via spectral propagation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3F2B1-02EB-49D0-B56D-FD62BF6BA731}"/>
                  </a:ext>
                </a:extLst>
              </p:cNvPr>
              <p:cNvSpPr txBox="1"/>
              <p:nvPr/>
            </p:nvSpPr>
            <p:spPr>
              <a:xfrm>
                <a:off x="1371600" y="2333893"/>
                <a:ext cx="3070969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3F2B1-02EB-49D0-B56D-FD62BF6B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33893"/>
                <a:ext cx="3070969" cy="375937"/>
              </a:xfrm>
              <a:prstGeom prst="rect">
                <a:avLst/>
              </a:prstGeom>
              <a:blipFill>
                <a:blip r:embed="rId3"/>
                <a:stretch>
                  <a:fillRect l="-1587" t="-20968" r="-198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B045EFB-3E93-479A-9736-3D0FF5C5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19693"/>
            <a:ext cx="2273443" cy="60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646967-DB35-4EFC-9F22-69DCC66F3303}"/>
                  </a:ext>
                </a:extLst>
              </p:cNvPr>
              <p:cNvSpPr/>
              <p:nvPr/>
            </p:nvSpPr>
            <p:spPr>
              <a:xfrm>
                <a:off x="5882849" y="3176185"/>
                <a:ext cx="5073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ea typeface="黑体" pitchFamily="49" charset="-122"/>
                  </a:rPr>
                  <a:t>is</a:t>
                </a:r>
                <a:r>
                  <a:rPr lang="zh-CN" altLang="en-US" sz="2400" dirty="0">
                    <a:ea typeface="黑体" pitchFamily="49" charset="-122"/>
                  </a:rPr>
                  <a:t> </a:t>
                </a:r>
                <a:r>
                  <a:rPr lang="en-US" altLang="zh-CN" sz="2400" dirty="0">
                    <a:ea typeface="黑体" pitchFamily="49" charset="-122"/>
                  </a:rPr>
                  <a:t>the</a:t>
                </a:r>
                <a:r>
                  <a:rPr lang="zh-CN" altLang="en-US" sz="2400" dirty="0">
                    <a:ea typeface="黑体" pitchFamily="49" charset="-122"/>
                  </a:rPr>
                  <a:t> </a:t>
                </a:r>
                <a:r>
                  <a:rPr lang="en-US" altLang="zh-CN" sz="2400" dirty="0">
                    <a:ea typeface="黑体" pitchFamily="49" charset="-122"/>
                  </a:rPr>
                  <a:t>spectral</a:t>
                </a:r>
                <a:r>
                  <a:rPr lang="zh-CN" altLang="en-US" sz="2400" dirty="0">
                    <a:ea typeface="黑体" pitchFamily="49" charset="-122"/>
                  </a:rPr>
                  <a:t> </a:t>
                </a:r>
                <a:r>
                  <a:rPr lang="en-US" altLang="zh-CN" sz="2400" dirty="0">
                    <a:ea typeface="黑体" pitchFamily="49" charset="-122"/>
                  </a:rPr>
                  <a:t>filter</a:t>
                </a:r>
                <a:r>
                  <a:rPr lang="zh-CN" altLang="en-US" sz="2400" dirty="0">
                    <a:ea typeface="黑体" pitchFamily="49" charset="-122"/>
                  </a:rPr>
                  <a:t> </a:t>
                </a:r>
                <a:r>
                  <a:rPr lang="en-US" altLang="zh-CN" sz="2400" dirty="0">
                    <a:ea typeface="黑体" pitchFamily="49" charset="-122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itchFamily="49" charset="-122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itchFamily="49" charset="-122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itchFamily="49" charset="-122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itchFamily="49" charset="-122"/>
                      </a:rPr>
                      <m:t>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646967-DB35-4EFC-9F22-69DCC66F3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49" y="3176185"/>
                <a:ext cx="5073248" cy="461665"/>
              </a:xfrm>
              <a:prstGeom prst="rect">
                <a:avLst/>
              </a:prstGeom>
              <a:blipFill>
                <a:blip r:embed="rId5"/>
                <a:stretch>
                  <a:fillRect l="-180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968B8E-973B-4985-9F5A-4C0BB6F09E49}"/>
                  </a:ext>
                </a:extLst>
              </p:cNvPr>
              <p:cNvSpPr/>
              <p:nvPr/>
            </p:nvSpPr>
            <p:spPr>
              <a:xfrm>
                <a:off x="2209800" y="4179930"/>
                <a:ext cx="8389413" cy="468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modulated by the filter in the spectrum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968B8E-973B-4985-9F5A-4C0BB6F09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79930"/>
                <a:ext cx="8389413" cy="468270"/>
              </a:xfrm>
              <a:prstGeom prst="rect">
                <a:avLst/>
              </a:prstGeom>
              <a:blipFill>
                <a:blip r:embed="rId6"/>
                <a:stretch>
                  <a:fillRect l="-218" t="-7792" r="-7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ADFBB1-012C-4B44-91C3-775D5AADD7E6}"/>
              </a:ext>
            </a:extLst>
          </p:cNvPr>
          <p:cNvSpPr/>
          <p:nvPr/>
        </p:nvSpPr>
        <p:spPr>
          <a:xfrm>
            <a:off x="2209800" y="4142763"/>
            <a:ext cx="1905000" cy="60236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DA969-5845-4755-A6A6-BCF7533FF860}"/>
              </a:ext>
            </a:extLst>
          </p:cNvPr>
          <p:cNvSpPr/>
          <p:nvPr/>
        </p:nvSpPr>
        <p:spPr>
          <a:xfrm>
            <a:off x="4392391" y="3105834"/>
            <a:ext cx="1462452" cy="602365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895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C729-4CC0-402C-9691-30E6DA21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Chebyshev Expansion for Efficiency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1B628-4446-4185-AEA6-B523BF8E3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34" t="-256" r="-2540" b="-33120"/>
          <a:stretch/>
        </p:blipFill>
        <p:spPr>
          <a:xfrm>
            <a:off x="6172200" y="4038600"/>
            <a:ext cx="4114800" cy="8272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D9D4F7-3F8F-4E5D-9A5E-E4E4D2B4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2439441"/>
            <a:ext cx="4038600" cy="253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D72F3-01BA-4EF4-BAFF-010034E67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491" y="2439441"/>
            <a:ext cx="1041690" cy="2420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6791DD-30FA-4C35-9B3F-45C408F554EF}"/>
              </a:ext>
            </a:extLst>
          </p:cNvPr>
          <p:cNvSpPr/>
          <p:nvPr/>
        </p:nvSpPr>
        <p:spPr>
          <a:xfrm>
            <a:off x="1262974" y="1588454"/>
            <a:ext cx="849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NimbusRomNo9L-Regu"/>
              </a:rPr>
              <a:t>To avoid explicit </a:t>
            </a:r>
            <a:r>
              <a:rPr lang="en-US" sz="2400" dirty="0" err="1">
                <a:latin typeface="NimbusRomNo9L-Regu"/>
              </a:rPr>
              <a:t>eigendecomposition</a:t>
            </a:r>
            <a:r>
              <a:rPr lang="en-US" sz="2400" dirty="0">
                <a:latin typeface="NimbusRomNo9L-Regu"/>
              </a:rPr>
              <a:t> and Fourier transform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NimbusRomNo9L-Regu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NimbusRomNo9L-Regu"/>
              </a:rPr>
              <a:t>Chebyshev expansion     </a:t>
            </a:r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0CA75D-338F-4FAD-A274-D9A5D6ABFF54}"/>
              </a:ext>
            </a:extLst>
          </p:cNvPr>
          <p:cNvGrpSpPr/>
          <p:nvPr/>
        </p:nvGrpSpPr>
        <p:grpSpPr>
          <a:xfrm>
            <a:off x="1993491" y="4019268"/>
            <a:ext cx="3276600" cy="2000532"/>
            <a:chOff x="1720206" y="3248362"/>
            <a:chExt cx="3276600" cy="2000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D3E7A-F826-43B9-BD65-8715FF22C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50" r="41667"/>
            <a:stretch/>
          </p:blipFill>
          <p:spPr>
            <a:xfrm>
              <a:off x="2057400" y="3766249"/>
              <a:ext cx="1905000" cy="7537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FAFFE4-4696-4F75-9C6A-576A442A9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175" r="-1"/>
            <a:stretch/>
          </p:blipFill>
          <p:spPr>
            <a:xfrm>
              <a:off x="1720206" y="3248362"/>
              <a:ext cx="3276600" cy="5229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785876-26D4-41A5-8753-346A786F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340"/>
            <a:stretch/>
          </p:blipFill>
          <p:spPr>
            <a:xfrm>
              <a:off x="2103602" y="4495120"/>
              <a:ext cx="1523736" cy="753774"/>
            </a:xfrm>
            <a:prstGeom prst="rect">
              <a:avLst/>
            </a:prstGeom>
          </p:spPr>
        </p:pic>
      </p:grpSp>
      <p:sp>
        <p:nvSpPr>
          <p:cNvPr id="13" name="Right Arrow 4">
            <a:extLst>
              <a:ext uri="{FF2B5EF4-FFF2-40B4-BE49-F238E27FC236}">
                <a16:creationId xmlns:a16="http://schemas.microsoft.com/office/drawing/2014/main" id="{0A9536A8-F825-4962-AE38-B0EDBE318FB3}"/>
              </a:ext>
            </a:extLst>
          </p:cNvPr>
          <p:cNvSpPr/>
          <p:nvPr/>
        </p:nvSpPr>
        <p:spPr>
          <a:xfrm>
            <a:off x="5638800" y="419599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605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92D7-66B4-4C8F-8507-51790E06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35CC-B657-44D8-A379-7E30D240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981199"/>
            <a:ext cx="1981200" cy="53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20 Threads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1E2FE-FD9D-4734-8EAC-BD52CD0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7"/>
          <a:stretch/>
        </p:blipFill>
        <p:spPr>
          <a:xfrm>
            <a:off x="685800" y="2793664"/>
            <a:ext cx="4572000" cy="173581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8EA970A-7F54-4C5A-8553-D641BFE2709F}"/>
              </a:ext>
            </a:extLst>
          </p:cNvPr>
          <p:cNvSpPr/>
          <p:nvPr/>
        </p:nvSpPr>
        <p:spPr>
          <a:xfrm rot="16200000">
            <a:off x="3475495" y="1189496"/>
            <a:ext cx="381000" cy="27264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A22C6B-0C91-48EF-A16F-981E5E8CD238}"/>
              </a:ext>
            </a:extLst>
          </p:cNvPr>
          <p:cNvSpPr txBox="1">
            <a:spLocks/>
          </p:cNvSpPr>
          <p:nvPr/>
        </p:nvSpPr>
        <p:spPr bwMode="auto">
          <a:xfrm>
            <a:off x="1299210" y="4495800"/>
            <a:ext cx="388239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19hours    98mins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999286-8C15-42CB-BE1C-EADC37BFE279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1.1M nodes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D4CA62-1EC9-4E46-8084-31C84684E94D}"/>
              </a:ext>
            </a:extLst>
          </p:cNvPr>
          <p:cNvCxnSpPr>
            <a:cxnSpLocks/>
          </p:cNvCxnSpPr>
          <p:nvPr/>
        </p:nvCxnSpPr>
        <p:spPr>
          <a:xfrm flipH="1">
            <a:off x="1219200" y="4495800"/>
            <a:ext cx="1524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0008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92D7-66B4-4C8F-8507-51790E06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1E2FE-FD9D-4734-8EAC-BD52CD08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93664"/>
            <a:ext cx="5486400" cy="1735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CC62A-06A9-4C93-B04F-4148952DF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81880"/>
            <a:ext cx="4265219" cy="2743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7179C4-08B1-4B4A-BC87-27884EA8F1E4}"/>
              </a:ext>
            </a:extLst>
          </p:cNvPr>
          <p:cNvSpPr txBox="1">
            <a:spLocks/>
          </p:cNvSpPr>
          <p:nvPr/>
        </p:nvSpPr>
        <p:spPr bwMode="auto">
          <a:xfrm>
            <a:off x="2743200" y="1981199"/>
            <a:ext cx="19812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20 Threads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0D66F87-01FB-48B7-90D2-866BB7CBFFA1}"/>
              </a:ext>
            </a:extLst>
          </p:cNvPr>
          <p:cNvSpPr/>
          <p:nvPr/>
        </p:nvSpPr>
        <p:spPr>
          <a:xfrm rot="16200000">
            <a:off x="3475495" y="1189496"/>
            <a:ext cx="381000" cy="27264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A10BAE-1B2E-4A32-A842-E44FD0BDBCBE}"/>
              </a:ext>
            </a:extLst>
          </p:cNvPr>
          <p:cNvSpPr txBox="1">
            <a:spLocks/>
          </p:cNvSpPr>
          <p:nvPr/>
        </p:nvSpPr>
        <p:spPr bwMode="auto">
          <a:xfrm>
            <a:off x="4648200" y="1981200"/>
            <a:ext cx="19812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 Thread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AE8546-902F-4B65-80A0-35E6EBCDF5DE}"/>
              </a:ext>
            </a:extLst>
          </p:cNvPr>
          <p:cNvCxnSpPr/>
          <p:nvPr/>
        </p:nvCxnSpPr>
        <p:spPr>
          <a:xfrm>
            <a:off x="5638800" y="2362200"/>
            <a:ext cx="76200" cy="431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FBF609-E8E5-4EEA-B4A2-9F8D050DF73F}"/>
              </a:ext>
            </a:extLst>
          </p:cNvPr>
          <p:cNvSpPr txBox="1"/>
          <p:nvPr/>
        </p:nvSpPr>
        <p:spPr>
          <a:xfrm>
            <a:off x="2637189" y="5306080"/>
            <a:ext cx="723900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ProNE</a:t>
            </a:r>
            <a:r>
              <a:rPr lang="en-US" sz="2800" b="1" dirty="0">
                <a:solidFill>
                  <a:srgbClr val="C00000"/>
                </a:solidFill>
              </a:rPr>
              <a:t> offers 10-400X speedups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(1 thread vs 20 threads)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95E80B-72FB-462E-B505-06C806F78AE1}"/>
              </a:ext>
            </a:extLst>
          </p:cNvPr>
          <p:cNvSpPr txBox="1">
            <a:spLocks/>
          </p:cNvSpPr>
          <p:nvPr/>
        </p:nvSpPr>
        <p:spPr bwMode="auto">
          <a:xfrm>
            <a:off x="1299210" y="4495800"/>
            <a:ext cx="38823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19hours    98mins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CB8038-0A3E-471D-8653-54F5064E1554}"/>
              </a:ext>
            </a:extLst>
          </p:cNvPr>
          <p:cNvSpPr txBox="1">
            <a:spLocks/>
          </p:cNvSpPr>
          <p:nvPr/>
        </p:nvSpPr>
        <p:spPr bwMode="auto">
          <a:xfrm>
            <a:off x="3890010" y="4495800"/>
            <a:ext cx="38823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10mins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C78E5A-D936-405D-B6BC-1C100F2B9338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1.1M nodes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7E55E6-505C-4F07-AB02-9E13E711C8EE}"/>
              </a:ext>
            </a:extLst>
          </p:cNvPr>
          <p:cNvCxnSpPr>
            <a:cxnSpLocks/>
          </p:cNvCxnSpPr>
          <p:nvPr/>
        </p:nvCxnSpPr>
        <p:spPr>
          <a:xfrm flipH="1">
            <a:off x="1219200" y="4495800"/>
            <a:ext cx="1524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01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47F3-2CFA-4C24-B474-8BDDD9E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&amp; Effectiveness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247D5-647E-4356-8956-522FD9425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9200" y="2267168"/>
            <a:ext cx="4638637" cy="2685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244D0-1C52-450A-853C-D328B897B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302554"/>
            <a:ext cx="4495800" cy="4615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77434-520E-4E41-AF97-6FFD2C0362BD}"/>
              </a:ext>
            </a:extLst>
          </p:cNvPr>
          <p:cNvSpPr txBox="1"/>
          <p:nvPr/>
        </p:nvSpPr>
        <p:spPr>
          <a:xfrm>
            <a:off x="2590800" y="5562600"/>
            <a:ext cx="79311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Embed 100,000,000 nodes by one thread: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29 hours with </a:t>
            </a:r>
            <a:r>
              <a:rPr lang="en-US" sz="2800" b="1" dirty="0">
                <a:solidFill>
                  <a:srgbClr val="C00000"/>
                </a:solidFill>
              </a:rPr>
              <a:t>performance superiority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2FF22-4636-45FF-B09F-B8DC9360DC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246"/>
          <a:stretch/>
        </p:blipFill>
        <p:spPr>
          <a:xfrm>
            <a:off x="609600" y="1799354"/>
            <a:ext cx="5127389" cy="3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74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44D5-F93A-4E0E-AC44-F001A6E3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E408-099F-45B7-A0E1-DB565064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172A6-EFB4-4D76-8000-0800D73A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46"/>
          <a:stretch/>
        </p:blipFill>
        <p:spPr>
          <a:xfrm>
            <a:off x="4016611" y="1600200"/>
            <a:ext cx="5127389" cy="3266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89CA3-4145-4908-B425-0E3946D4B2A6}"/>
              </a:ext>
            </a:extLst>
          </p:cNvPr>
          <p:cNvSpPr txBox="1"/>
          <p:nvPr/>
        </p:nvSpPr>
        <p:spPr>
          <a:xfrm>
            <a:off x="2590800" y="5562600"/>
            <a:ext cx="79311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Embed 100,000,000 nodes by one thread: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29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1D00CC-B83E-4D45-BB14-3D3F87B13D04}"/>
                  </a:ext>
                </a:extLst>
              </p:cNvPr>
              <p:cNvSpPr txBox="1"/>
              <p:nvPr/>
            </p:nvSpPr>
            <p:spPr>
              <a:xfrm>
                <a:off x="9717943" y="6161504"/>
                <a:ext cx="2133600" cy="541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speedup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1D00CC-B83E-4D45-BB14-3D3F87B1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943" y="6161504"/>
                <a:ext cx="2133600" cy="541880"/>
              </a:xfrm>
              <a:prstGeom prst="rect">
                <a:avLst/>
              </a:prstGeom>
              <a:blipFill>
                <a:blip r:embed="rId4"/>
                <a:stretch>
                  <a:fillRect r="-282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32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47F3-2CFA-4C24-B474-8BDDD9E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247D5-647E-4356-8956-522FD9425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2438400"/>
            <a:ext cx="4638637" cy="2685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244D0-1C52-450A-853C-D328B897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26122"/>
            <a:ext cx="4495800" cy="4615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77434-520E-4E41-AF97-6FFD2C0362BD}"/>
              </a:ext>
            </a:extLst>
          </p:cNvPr>
          <p:cNvSpPr txBox="1"/>
          <p:nvPr/>
        </p:nvSpPr>
        <p:spPr>
          <a:xfrm>
            <a:off x="2590800" y="5562600"/>
            <a:ext cx="79311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Embed 100,000,000 nodes by one thread: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29 hours with </a:t>
            </a:r>
            <a:r>
              <a:rPr lang="en-US" sz="2800" b="1" dirty="0">
                <a:solidFill>
                  <a:srgbClr val="C00000"/>
                </a:solidFill>
              </a:rPr>
              <a:t>performance superiority</a:t>
            </a:r>
          </a:p>
        </p:txBody>
      </p:sp>
    </p:spTree>
    <p:extLst>
      <p:ext uri="{BB962C8B-B14F-4D97-AF65-F5344CB8AC3E}">
        <p14:creationId xmlns:p14="http://schemas.microsoft.com/office/powerpoint/2010/main" val="28914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860A-8438-41F1-9DE9-F7C3014D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enhancement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1792C9-9341-47EE-902F-5F0929A5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t="67280" b="3356"/>
          <a:stretch/>
        </p:blipFill>
        <p:spPr bwMode="auto">
          <a:xfrm>
            <a:off x="8458200" y="2133600"/>
            <a:ext cx="3581400" cy="28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9F2A0-029E-4B77-8EB9-C88BA630E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8800"/>
            <a:ext cx="5385982" cy="38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3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5669" y="4718781"/>
            <a:ext cx="4953000" cy="996219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Lots of Structural Features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2149" y="1143000"/>
            <a:ext cx="10607040" cy="5576657"/>
          </a:xfrm>
          <a:prstGeom prst="rect">
            <a:avLst/>
          </a:prstGeom>
        </p:spPr>
        <p:txBody>
          <a:bodyPr>
            <a:normAutofit/>
          </a:bodyPr>
          <a:lstStyle>
            <a:lvl1pPr marL="309541" indent="-309541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HelveticaNeueLT Pro 45 Lt" pitchFamily="34" charset="0"/>
                <a:ea typeface="+mn-ea"/>
                <a:cs typeface="+mn-cs"/>
              </a:defRPr>
            </a:lvl1pPr>
            <a:lvl2pPr marL="670672" indent="-257951" algn="l" defTabSz="8254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27" kern="1200">
                <a:solidFill>
                  <a:schemeClr val="tx1"/>
                </a:solidFill>
                <a:latin typeface="HelveticaNeueLT Pro 45 Lt" pitchFamily="34" charset="0"/>
                <a:ea typeface="+mn-ea"/>
                <a:cs typeface="+mn-cs"/>
              </a:defRPr>
            </a:lvl2pPr>
            <a:lvl3pPr marL="1031802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HelveticaNeueLT Pro 45 Lt" pitchFamily="34" charset="0"/>
                <a:ea typeface="+mn-ea"/>
                <a:cs typeface="+mn-cs"/>
              </a:defRPr>
            </a:lvl3pPr>
            <a:lvl4pPr marL="1444523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6" kern="1200">
                <a:solidFill>
                  <a:schemeClr val="tx1"/>
                </a:solidFill>
                <a:latin typeface="HelveticaNeueLT Pro 45 Lt" pitchFamily="34" charset="0"/>
                <a:ea typeface="+mn-ea"/>
                <a:cs typeface="+mn-cs"/>
              </a:defRPr>
            </a:lvl4pPr>
            <a:lvl5pPr marL="1857243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6" kern="1200">
                <a:solidFill>
                  <a:schemeClr val="tx1"/>
                </a:solidFill>
                <a:latin typeface="HelveticaNeueLT Pro 45 Lt" pitchFamily="34" charset="0"/>
                <a:ea typeface="+mn-ea"/>
                <a:cs typeface="+mn-cs"/>
              </a:defRPr>
            </a:lvl5pPr>
            <a:lvl6pPr marL="2269964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2685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5406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8126" indent="-206360" algn="l" defTabSz="8254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1097280">
              <a:buClr>
                <a:srgbClr val="DFB307"/>
              </a:buClr>
              <a:buSzPct val="60000"/>
              <a:buFont typeface="STHeitiSC-Light" charset="-122"/>
              <a:buChar char="♣"/>
            </a:pPr>
            <a:r>
              <a:rPr lang="en-US" sz="2160" dirty="0">
                <a:latin typeface="Times New Roman" charset="0"/>
                <a:ea typeface="Times New Roman" charset="0"/>
                <a:cs typeface="Times New Roman" charset="0"/>
              </a:rPr>
              <a:t>Given one node </a:t>
            </a:r>
            <a:r>
              <a:rPr lang="en-US" sz="216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160" dirty="0">
                <a:latin typeface="Times New Roman" charset="0"/>
                <a:ea typeface="Times New Roman" charset="0"/>
                <a:cs typeface="Times New Roman" charset="0"/>
              </a:rPr>
              <a:t> and its ego network: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Individual feature: </a:t>
            </a:r>
          </a:p>
          <a:p>
            <a:pPr lvl="2" algn="just"/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Individual attribute: degree, neighbor connectivity, clustering coefficient, </a:t>
            </a:r>
            <a:r>
              <a:rPr lang="en-US" sz="1440" dirty="0" err="1">
                <a:latin typeface="Times New Roman" charset="0"/>
                <a:ea typeface="Times New Roman" charset="0"/>
                <a:cs typeface="Times New Roman" charset="0"/>
              </a:rPr>
              <a:t>embeddedness</a:t>
            </a:r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 and weighted degree.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Link feature:</a:t>
            </a:r>
          </a:p>
          <a:p>
            <a:pPr lvl="2" algn="just"/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Friend attribute: # of connections to female/male, young/young-adult/middle-age/senior friends (from labeled friends).</a:t>
            </a:r>
          </a:p>
          <a:p>
            <a:pPr lvl="2" algn="just"/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Dyadic factor: both labeled and unlabeled friends for social tie structures in v’s ego network.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latin typeface="Times New Roman" charset="0"/>
                <a:ea typeface="Times New Roman" charset="0"/>
                <a:cs typeface="Times New Roman" charset="0"/>
              </a:rPr>
              <a:t>Circle feature:</a:t>
            </a:r>
          </a:p>
          <a:p>
            <a:pPr lvl="2" algn="just"/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Circle attribute: # of demographic triads, i.e., v-FF, v-FM, v-MM; v-AA, v-AB, v-AC, v-AD, v-BB, v-BC, v-BD, v-CC, v-CD, v-DD. (A/B/C/C denote the young/young-adult/middle-age/senior)</a:t>
            </a:r>
          </a:p>
          <a:p>
            <a:pPr lvl="2" algn="just"/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Triadic factor: both labeled and unlabeled friends for social triad structures in v’s ego network.</a:t>
            </a:r>
          </a:p>
          <a:p>
            <a:pPr marL="342900" lvl="2" indent="-342900" defTabSz="1097280">
              <a:buClr>
                <a:srgbClr val="DFB307"/>
              </a:buClr>
              <a:buSzPct val="60000"/>
              <a:buFont typeface="STHeitiSC-Light" charset="-122"/>
              <a:buChar char="♣"/>
            </a:pPr>
            <a:r>
              <a:rPr lang="en-US" sz="2160" dirty="0">
                <a:latin typeface="Times New Roman" charset="0"/>
                <a:ea typeface="Times New Roman" charset="0"/>
                <a:cs typeface="Times New Roman" charset="0"/>
              </a:rPr>
              <a:t>LCR/SVM/NB/RF/Bag/RBF: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Individual/Friend/Circle Attributes</a:t>
            </a:r>
          </a:p>
          <a:p>
            <a:pPr marL="342900" lvl="2" indent="-342900" defTabSz="1097280">
              <a:buClr>
                <a:srgbClr val="DFB307"/>
              </a:buClr>
              <a:buSzPct val="60000"/>
              <a:buFont typeface="STHeitiSC-Light" charset="-122"/>
              <a:buChar char="♣"/>
            </a:pPr>
            <a:r>
              <a:rPr lang="en-US" sz="2160" dirty="0">
                <a:latin typeface="Times New Roman" charset="0"/>
                <a:ea typeface="Times New Roman" charset="0"/>
                <a:cs typeface="Times New Roman" charset="0"/>
              </a:rPr>
              <a:t>FGM/DFG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Individual/Friend/Circle Attributes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Structure feature: Dyadic factors</a:t>
            </a:r>
          </a:p>
          <a:p>
            <a:pPr lvl="1" algn="just">
              <a:buClr>
                <a:srgbClr val="DEB407"/>
              </a:buClr>
              <a:buFont typeface="Arial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Structure feature: Triadic factors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8C03F9-FDC8-4987-B4F1-85C4593D6FFA}"/>
              </a:ext>
            </a:extLst>
          </p:cNvPr>
          <p:cNvSpPr txBox="1">
            <a:spLocks/>
          </p:cNvSpPr>
          <p:nvPr/>
        </p:nvSpPr>
        <p:spPr bwMode="auto">
          <a:xfrm>
            <a:off x="334109" y="188913"/>
            <a:ext cx="1152378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600" kern="0" dirty="0"/>
              <a:t>Example 4: Inferring User</a:t>
            </a:r>
            <a:r>
              <a:rPr lang="zh-CN" altLang="en-US" sz="3600" kern="0" dirty="0"/>
              <a:t> </a:t>
            </a:r>
            <a:r>
              <a:rPr lang="en-US" altLang="zh-CN" sz="3600" kern="0" dirty="0"/>
              <a:t>Demographics</a:t>
            </a:r>
            <a:endParaRPr lang="en-US" sz="36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69D48-F04C-4BA8-A7A7-FD7246769643}"/>
              </a:ext>
            </a:extLst>
          </p:cNvPr>
          <p:cNvSpPr txBox="1"/>
          <p:nvPr/>
        </p:nvSpPr>
        <p:spPr>
          <a:xfrm>
            <a:off x="0" y="6614104"/>
            <a:ext cx="12296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Dong, et al. Inferring User Demographics and Social Strategies in Mobile Social Networks. KDD 2014</a:t>
            </a:r>
          </a:p>
        </p:txBody>
      </p:sp>
    </p:spTree>
    <p:extLst>
      <p:ext uri="{BB962C8B-B14F-4D97-AF65-F5344CB8AC3E}">
        <p14:creationId xmlns:p14="http://schemas.microsoft.com/office/powerpoint/2010/main" val="19334485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860A-8438-41F1-9DE9-F7C3014D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embedding enhancement framework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1792C9-9341-47EE-902F-5F0929A5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t="67280" b="3356"/>
          <a:stretch/>
        </p:blipFill>
        <p:spPr bwMode="auto">
          <a:xfrm>
            <a:off x="8458200" y="2133600"/>
            <a:ext cx="3581400" cy="28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6F59F-207A-4ACA-A592-902FC9E2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6571266" cy="2103328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C974B88-FB6A-4EF8-8F02-C42E71992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63555" y="4038600"/>
            <a:ext cx="4418245" cy="20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189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/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Adjacency Matrix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0C9A53-FDDF-41E7-B1F4-4ABDE6C3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0" y="2724823"/>
                <a:ext cx="1828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10D740C-ACBB-493A-8E41-62F0A7A7B4D1}"/>
              </a:ext>
            </a:extLst>
          </p:cNvPr>
          <p:cNvSpPr/>
          <p:nvPr/>
        </p:nvSpPr>
        <p:spPr>
          <a:xfrm>
            <a:off x="3657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Random Walk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3FAB70-2017-402B-B517-7543BEB5C16E}"/>
              </a:ext>
            </a:extLst>
          </p:cNvPr>
          <p:cNvSpPr/>
          <p:nvPr/>
        </p:nvSpPr>
        <p:spPr>
          <a:xfrm>
            <a:off x="6324600" y="14478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FF000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Skip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/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70C0">
                  <a:alpha val="16078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𝑨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0F4DF11A-1BF0-407A-8083-95755F4D5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4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2B154A7-82D2-4C89-B56B-A5971F974B6E}"/>
              </a:ext>
            </a:extLst>
          </p:cNvPr>
          <p:cNvSpPr/>
          <p:nvPr/>
        </p:nvSpPr>
        <p:spPr>
          <a:xfrm>
            <a:off x="6324600" y="28956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70C0">
              <a:alpha val="1607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(dense)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/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Output: </a:t>
                </a:r>
              </a:p>
              <a:p>
                <a:pPr algn="ctr" defTabSz="825442"/>
                <a:endParaRPr lang="en-US" sz="11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 defTabSz="825442"/>
                <a:r>
                  <a:rPr lang="en-US" sz="16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Vectors</a:t>
                </a:r>
              </a:p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470E9409-5B2F-49A8-ADA4-B67AE1C1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652581"/>
                <a:ext cx="1066800" cy="1705238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 l="-3371" r="-8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54C0F3AD-8471-47D5-A310-CB825BC2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/>
          <a:lstStyle/>
          <a:p>
            <a:r>
              <a:rPr kumimoji="1" lang="en-US" altLang="zh-CN" sz="3200" dirty="0"/>
              <a:t>Network Embedding</a:t>
            </a:r>
            <a:endParaRPr kumimoji="1" lang="zh-CN" altLang="en-US" sz="3200" dirty="0"/>
          </a:p>
        </p:txBody>
      </p:sp>
      <p:sp>
        <p:nvSpPr>
          <p:cNvPr id="25" name="Right Arrow 4">
            <a:extLst>
              <a:ext uri="{FF2B5EF4-FFF2-40B4-BE49-F238E27FC236}">
                <a16:creationId xmlns:a16="http://schemas.microsoft.com/office/drawing/2014/main" id="{0D9EBFBA-F54C-4816-9F42-55DAB9E32D3C}"/>
              </a:ext>
            </a:extLst>
          </p:cNvPr>
          <p:cNvSpPr/>
          <p:nvPr/>
        </p:nvSpPr>
        <p:spPr>
          <a:xfrm>
            <a:off x="5738580" y="3048000"/>
            <a:ext cx="333839" cy="292940"/>
          </a:xfrm>
          <a:prstGeom prst="rightArrow">
            <a:avLst/>
          </a:prstGeom>
          <a:solidFill>
            <a:srgbClr val="0070C0">
              <a:alpha val="16078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6E0B6ED0-FA11-4DA0-BFA6-9165AA297B23}"/>
              </a:ext>
            </a:extLst>
          </p:cNvPr>
          <p:cNvSpPr/>
          <p:nvPr/>
        </p:nvSpPr>
        <p:spPr>
          <a:xfrm>
            <a:off x="5738577" y="1586050"/>
            <a:ext cx="333839" cy="302821"/>
          </a:xfrm>
          <a:prstGeom prst="rightArrow">
            <a:avLst/>
          </a:prstGeom>
          <a:solidFill>
            <a:srgbClr val="FF0000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81135-7790-4080-827B-749458CA0579}"/>
              </a:ext>
            </a:extLst>
          </p:cNvPr>
          <p:cNvSpPr txBox="1"/>
          <p:nvPr/>
        </p:nvSpPr>
        <p:spPr>
          <a:xfrm>
            <a:off x="3671963" y="2057399"/>
            <a:ext cx="515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DeepWalk</a:t>
            </a:r>
            <a:r>
              <a:rPr lang="en-US" dirty="0">
                <a:solidFill>
                  <a:srgbClr val="FF0000"/>
                </a:solidFill>
              </a:rPr>
              <a:t>, LINE, node2vec, metapath2vec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D8D75A5-FA11-4B30-BB99-F8C0B9A4CEFA}"/>
              </a:ext>
            </a:extLst>
          </p:cNvPr>
          <p:cNvSpPr/>
          <p:nvPr/>
        </p:nvSpPr>
        <p:spPr>
          <a:xfrm>
            <a:off x="6349341" y="39624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00A642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/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00A642">
                  <a:alpha val="14902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:r>
                  <a:rPr lang="en-US" sz="2000" dirty="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" charset="0"/>
                        <a:cs typeface="Helvetica Neue" charset="0"/>
                      </a:rPr>
                      <m:t>𝑺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96ADEDD3-7844-4090-A9E8-E9CC10796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15240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6"/>
                <a:stretch>
                  <a:fillRect b="-19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4">
            <a:extLst>
              <a:ext uri="{FF2B5EF4-FFF2-40B4-BE49-F238E27FC236}">
                <a16:creationId xmlns:a16="http://schemas.microsoft.com/office/drawing/2014/main" id="{EC4B4920-744F-426E-9AC8-62A5C766D6D2}"/>
              </a:ext>
            </a:extLst>
          </p:cNvPr>
          <p:cNvSpPr/>
          <p:nvPr/>
        </p:nvSpPr>
        <p:spPr>
          <a:xfrm rot="3378532">
            <a:off x="4455071" y="3609983"/>
            <a:ext cx="293718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id="{5DE79CDD-5B0E-4E09-B07D-C296C4EAB1ED}"/>
              </a:ext>
            </a:extLst>
          </p:cNvPr>
          <p:cNvSpPr/>
          <p:nvPr/>
        </p:nvSpPr>
        <p:spPr>
          <a:xfrm>
            <a:off x="5738579" y="4114824"/>
            <a:ext cx="333839" cy="292940"/>
          </a:xfrm>
          <a:prstGeom prst="rightArrow">
            <a:avLst/>
          </a:prstGeom>
          <a:solidFill>
            <a:srgbClr val="00A642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BF1816-E97B-4984-B1A1-2AC91FF56797}"/>
              </a:ext>
            </a:extLst>
          </p:cNvPr>
          <p:cNvSpPr txBox="1"/>
          <p:nvPr/>
        </p:nvSpPr>
        <p:spPr>
          <a:xfrm>
            <a:off x="5442857" y="4572000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NetSMF 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224062E-B024-4E61-A981-20AD4F0C1306}"/>
              </a:ext>
            </a:extLst>
          </p:cNvPr>
          <p:cNvSpPr/>
          <p:nvPr/>
        </p:nvSpPr>
        <p:spPr>
          <a:xfrm>
            <a:off x="3676403" y="5410200"/>
            <a:ext cx="1828800" cy="609600"/>
          </a:xfrm>
          <a:prstGeom prst="roundRect">
            <a:avLst>
              <a:gd name="adj" fmla="val 9498"/>
            </a:avLst>
          </a:prstGeom>
          <a:solidFill>
            <a:srgbClr val="7030A0">
              <a:alpha val="1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442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(sparse)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5">
                <a:extLst>
                  <a:ext uri="{FF2B5EF4-FFF2-40B4-BE49-F238E27FC236}">
                    <a16:creationId xmlns:a16="http://schemas.microsoft.com/office/drawing/2014/main" id="{1B560EE9-0D71-458B-94D5-3E13AD981C37}"/>
                  </a:ext>
                </a:extLst>
              </p:cNvPr>
              <p:cNvSpPr/>
              <p:nvPr/>
            </p:nvSpPr>
            <p:spPr>
              <a:xfrm>
                <a:off x="6343403" y="5410200"/>
                <a:ext cx="1828800" cy="609600"/>
              </a:xfrm>
              <a:prstGeom prst="roundRect">
                <a:avLst>
                  <a:gd name="adj" fmla="val 9498"/>
                </a:avLst>
              </a:prstGeom>
              <a:solidFill>
                <a:srgbClr val="7030A0">
                  <a:alpha val="14902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𝑓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𝒁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" charset="0"/>
                          <a:cs typeface="Helvetica Neue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9" name="Rounded Rectangle 5">
                <a:extLst>
                  <a:ext uri="{FF2B5EF4-FFF2-40B4-BE49-F238E27FC236}">
                    <a16:creationId xmlns:a16="http://schemas.microsoft.com/office/drawing/2014/main" id="{1B560EE9-0D71-458B-94D5-3E13AD981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03" y="5410200"/>
                <a:ext cx="1828800" cy="609600"/>
              </a:xfrm>
              <a:prstGeom prst="roundRect">
                <a:avLst>
                  <a:gd name="adj" fmla="val 9498"/>
                </a:avLst>
              </a:prstGeom>
              <a:blipFill>
                <a:blip r:embed="rId7"/>
                <a:stretch>
                  <a:fillRect b="-9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4">
            <a:extLst>
              <a:ext uri="{FF2B5EF4-FFF2-40B4-BE49-F238E27FC236}">
                <a16:creationId xmlns:a16="http://schemas.microsoft.com/office/drawing/2014/main" id="{82C427E7-4892-48C4-9116-CB834A5C2AB8}"/>
              </a:ext>
            </a:extLst>
          </p:cNvPr>
          <p:cNvSpPr/>
          <p:nvPr/>
        </p:nvSpPr>
        <p:spPr>
          <a:xfrm>
            <a:off x="5738578" y="5568530"/>
            <a:ext cx="333839" cy="292940"/>
          </a:xfrm>
          <a:prstGeom prst="rightArrow">
            <a:avLst/>
          </a:prstGeom>
          <a:solidFill>
            <a:srgbClr val="7030A0">
              <a:alpha val="14902"/>
            </a:srgbClr>
          </a:solidFill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2683D8-B8A9-401A-99FA-5363F68EDB01}"/>
              </a:ext>
            </a:extLst>
          </p:cNvPr>
          <p:cNvSpPr txBox="1"/>
          <p:nvPr/>
        </p:nvSpPr>
        <p:spPr>
          <a:xfrm>
            <a:off x="5505203" y="6040581"/>
            <a:ext cx="12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ProNE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6" name="Equals 35">
            <a:extLst>
              <a:ext uri="{FF2B5EF4-FFF2-40B4-BE49-F238E27FC236}">
                <a16:creationId xmlns:a16="http://schemas.microsoft.com/office/drawing/2014/main" id="{57BD16F7-1793-4777-9BE2-3E9A6D8A8E5D}"/>
              </a:ext>
            </a:extLst>
          </p:cNvPr>
          <p:cNvSpPr/>
          <p:nvPr/>
        </p:nvSpPr>
        <p:spPr>
          <a:xfrm rot="5400000">
            <a:off x="5647069" y="2428340"/>
            <a:ext cx="533400" cy="333838"/>
          </a:xfrm>
          <a:prstGeom prst="mathEqual">
            <a:avLst>
              <a:gd name="adj1" fmla="val 24244"/>
              <a:gd name="adj2" fmla="val 117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21E894-DFF1-4549-BC01-2C04AEFD7121}"/>
              </a:ext>
            </a:extLst>
          </p:cNvPr>
          <p:cNvSpPr txBox="1"/>
          <p:nvPr/>
        </p:nvSpPr>
        <p:spPr>
          <a:xfrm>
            <a:off x="5505202" y="3502501"/>
            <a:ext cx="23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NetMF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Right Arrow 4">
            <a:extLst>
              <a:ext uri="{FF2B5EF4-FFF2-40B4-BE49-F238E27FC236}">
                <a16:creationId xmlns:a16="http://schemas.microsoft.com/office/drawing/2014/main" id="{09FC9F6F-694D-4449-8D75-EB77401AEF98}"/>
              </a:ext>
            </a:extLst>
          </p:cNvPr>
          <p:cNvSpPr/>
          <p:nvPr/>
        </p:nvSpPr>
        <p:spPr>
          <a:xfrm>
            <a:off x="2976464" y="3463513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  <p:sp>
        <p:nvSpPr>
          <p:cNvPr id="38" name="Right Arrow 4">
            <a:extLst>
              <a:ext uri="{FF2B5EF4-FFF2-40B4-BE49-F238E27FC236}">
                <a16:creationId xmlns:a16="http://schemas.microsoft.com/office/drawing/2014/main" id="{3A8F1351-8AA2-4916-A26B-DA8A050B5DA9}"/>
              </a:ext>
            </a:extLst>
          </p:cNvPr>
          <p:cNvSpPr/>
          <p:nvPr/>
        </p:nvSpPr>
        <p:spPr>
          <a:xfrm>
            <a:off x="8600744" y="3476410"/>
            <a:ext cx="333839" cy="292940"/>
          </a:xfrm>
          <a:prstGeom prst="rightArrow">
            <a:avLst/>
          </a:prstGeom>
          <a:noFill/>
          <a:ln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2340"/>
                </a:solidFill>
              </a:ln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5726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A78B-8C99-454C-94B2-628C96A9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Tutorials &amp; 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88E7-05F7-4E9B-9F12-2D89E2B2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9" y="1143000"/>
            <a:ext cx="10714893" cy="4754563"/>
          </a:xfrm>
        </p:spPr>
        <p:txBody>
          <a:bodyPr/>
          <a:lstStyle/>
          <a:p>
            <a:r>
              <a:rPr lang="en-US" sz="2400" dirty="0"/>
              <a:t>Representation learning on networks </a:t>
            </a:r>
          </a:p>
          <a:p>
            <a:pPr lvl="1"/>
            <a:r>
              <a:rPr lang="en-US" sz="2000" dirty="0"/>
              <a:t>Tutorial at WWW 2019</a:t>
            </a:r>
          </a:p>
          <a:p>
            <a:pPr lvl="1"/>
            <a:r>
              <a:rPr lang="en-US" sz="2000" dirty="0"/>
              <a:t>~500 slides at </a:t>
            </a:r>
            <a:r>
              <a:rPr lang="en-US" sz="2000" dirty="0">
                <a:hlinkClick r:id="rId3"/>
              </a:rPr>
              <a:t>https://www.aminer.cn/nrl_www2019</a:t>
            </a:r>
            <a:endParaRPr lang="en-US" sz="2000" dirty="0"/>
          </a:p>
          <a:p>
            <a:pPr marL="342900" lvl="1" indent="-342900">
              <a:buChar char="•"/>
            </a:pPr>
            <a:r>
              <a:rPr lang="en-US" sz="2400" dirty="0">
                <a:cs typeface="+mn-cs"/>
              </a:rPr>
              <a:t>Computational models on social &amp; information network analysis </a:t>
            </a:r>
          </a:p>
          <a:p>
            <a:pPr lvl="1"/>
            <a:r>
              <a:rPr lang="en-US" sz="2000" dirty="0"/>
              <a:t>Tutorial at KDD 2018</a:t>
            </a:r>
          </a:p>
          <a:p>
            <a:pPr lvl="1"/>
            <a:r>
              <a:rPr lang="en-US" sz="2000" dirty="0"/>
              <a:t>~400 slides at </a:t>
            </a:r>
            <a:r>
              <a:rPr lang="en-US" sz="2000" dirty="0">
                <a:hlinkClick r:id="rId4"/>
              </a:rPr>
              <a:t>https://www.aminer.cn/kdd18-sna</a:t>
            </a:r>
            <a:endParaRPr lang="en-US" sz="2000" dirty="0"/>
          </a:p>
          <a:p>
            <a:r>
              <a:rPr lang="en-US" sz="2400" dirty="0"/>
              <a:t>Bi-Weekly Microsoft Academic Graph Updates</a:t>
            </a:r>
          </a:p>
          <a:p>
            <a:pPr lvl="1"/>
            <a:r>
              <a:rPr lang="en-US" sz="2000" dirty="0"/>
              <a:t>Spark &amp; Databricks on Azure</a:t>
            </a:r>
          </a:p>
          <a:p>
            <a:pPr lvl="1"/>
            <a:r>
              <a:rPr lang="en-US" sz="2000" dirty="0">
                <a:hlinkClick r:id="rId5"/>
              </a:rPr>
              <a:t>https://docs.microsoft.com/en-us/academic-services/graph/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The data is FREE!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cs typeface="+mn-cs"/>
              </a:rPr>
              <a:t>Open Academic Graph</a:t>
            </a:r>
          </a:p>
          <a:p>
            <a:pPr lvl="1"/>
            <a:r>
              <a:rPr lang="en-US" sz="2000" dirty="0"/>
              <a:t>Joint work with </a:t>
            </a:r>
            <a:r>
              <a:rPr lang="en-US" sz="2000" dirty="0" err="1"/>
              <a:t>AMiner@Tsinghua</a:t>
            </a:r>
            <a:r>
              <a:rPr lang="en-US" sz="2000" dirty="0"/>
              <a:t> University</a:t>
            </a:r>
          </a:p>
          <a:p>
            <a:pPr lvl="1"/>
            <a:r>
              <a:rPr lang="en-US" sz="2000" dirty="0">
                <a:hlinkClick r:id="rId6"/>
              </a:rPr>
              <a:t>https://www.openacademic.ai/oag/</a:t>
            </a:r>
            <a:endParaRPr lang="en-US" sz="2000" dirty="0"/>
          </a:p>
          <a:p>
            <a:pPr lvl="1"/>
            <a:r>
              <a:rPr lang="en-US" sz="2000" dirty="0"/>
              <a:t>See detail at Zhang et al. KDD 2019.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16310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34109" y="188913"/>
            <a:ext cx="11523784" cy="792162"/>
          </a:xfrm>
        </p:spPr>
        <p:txBody>
          <a:bodyPr>
            <a:normAutofit/>
          </a:bodyPr>
          <a:lstStyle/>
          <a:p>
            <a:r>
              <a:rPr lang="en-US" sz="3200" dirty="0"/>
              <a:t>Microsoft Academic Graph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B58C37A-B025-422C-B6DF-9144EFF06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8" t="5279" r="4711" b="289"/>
          <a:stretch/>
        </p:blipFill>
        <p:spPr>
          <a:xfrm>
            <a:off x="4957039" y="4080331"/>
            <a:ext cx="548640" cy="554763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78E5F6-2E89-43CC-A4DF-74195557F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76" t="9674" r="14177" b="435"/>
          <a:stretch/>
        </p:blipFill>
        <p:spPr>
          <a:xfrm>
            <a:off x="4957039" y="1376213"/>
            <a:ext cx="548640" cy="548640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B35EFD-D543-49F4-89A9-F2B55BAA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1" t="4180" r="5643" b="-1"/>
          <a:stretch/>
        </p:blipFill>
        <p:spPr>
          <a:xfrm>
            <a:off x="4951245" y="5207537"/>
            <a:ext cx="548640" cy="548640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A8DC2F-71AE-4514-A797-AF28428DB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74" t="12788" r="9795" b="656"/>
          <a:stretch/>
        </p:blipFill>
        <p:spPr>
          <a:xfrm>
            <a:off x="4107633" y="2223529"/>
            <a:ext cx="548640" cy="548640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E0FB00-181C-4254-859D-2EA0F70FD3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91" t="1857" r="2372" b="658"/>
          <a:stretch/>
        </p:blipFill>
        <p:spPr>
          <a:xfrm>
            <a:off x="5826147" y="2223529"/>
            <a:ext cx="548640" cy="54864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3F3B56C-AFFC-4AD8-9EAA-EA6227B43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4957039" y="3112987"/>
            <a:ext cx="548640" cy="54864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CBADD6-08C7-48D4-9241-DAFE4B9ACB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27" t="7173" r="12094" b="1104"/>
          <a:stretch/>
        </p:blipFill>
        <p:spPr>
          <a:xfrm>
            <a:off x="6305779" y="3112987"/>
            <a:ext cx="548640" cy="548640"/>
          </a:xfrm>
          <a:prstGeom prst="ellipse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1D2C5D-3B33-4645-9A4C-238A9A57EFE1}"/>
              </a:ext>
            </a:extLst>
          </p:cNvPr>
          <p:cNvCxnSpPr>
            <a:cxnSpLocks/>
            <a:stCxn id="35" idx="0"/>
            <a:endCxn id="40" idx="4"/>
          </p:cNvCxnSpPr>
          <p:nvPr/>
        </p:nvCxnSpPr>
        <p:spPr>
          <a:xfrm flipV="1">
            <a:off x="5231359" y="3661627"/>
            <a:ext cx="0" cy="4187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ADD5DD-E5DB-487D-BECA-7D7B4C10CF7D}"/>
              </a:ext>
            </a:extLst>
          </p:cNvPr>
          <p:cNvCxnSpPr>
            <a:cxnSpLocks/>
            <a:stCxn id="36" idx="4"/>
            <a:endCxn id="40" idx="0"/>
          </p:cNvCxnSpPr>
          <p:nvPr/>
        </p:nvCxnSpPr>
        <p:spPr>
          <a:xfrm>
            <a:off x="5231359" y="1924853"/>
            <a:ext cx="0" cy="11881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6CE8D2-8818-4EA6-8C7C-AAF1C42A5EC6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4575927" y="2691823"/>
            <a:ext cx="461458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72700B-7DC9-4DB6-B5B4-7EE5BE2910BA}"/>
              </a:ext>
            </a:extLst>
          </p:cNvPr>
          <p:cNvCxnSpPr>
            <a:cxnSpLocks/>
            <a:stCxn id="39" idx="3"/>
            <a:endCxn id="40" idx="7"/>
          </p:cNvCxnSpPr>
          <p:nvPr/>
        </p:nvCxnSpPr>
        <p:spPr>
          <a:xfrm flipH="1">
            <a:off x="5425333" y="2691823"/>
            <a:ext cx="481160" cy="5015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8C9458-02C8-409A-8699-DF4F9E014CC3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225565" y="4671009"/>
            <a:ext cx="0" cy="5365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213383-EACF-42D8-A5D6-59D979BD5B0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5505679" y="3387307"/>
            <a:ext cx="8001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5825939-B60E-4655-9B71-F09E22E772BF}"/>
              </a:ext>
            </a:extLst>
          </p:cNvPr>
          <p:cNvSpPr txBox="1"/>
          <p:nvPr/>
        </p:nvSpPr>
        <p:spPr>
          <a:xfrm>
            <a:off x="3683830" y="6544325"/>
            <a:ext cx="546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9"/>
              </a:rPr>
              <a:t>https://academic.microsoft.com</a:t>
            </a:r>
            <a:r>
              <a:rPr lang="en-US" sz="1400" dirty="0"/>
              <a:t> as of May 25, 2019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19ED8F-4883-4938-87EC-573CEA6056F0}"/>
              </a:ext>
            </a:extLst>
          </p:cNvPr>
          <p:cNvSpPr txBox="1"/>
          <p:nvPr/>
        </p:nvSpPr>
        <p:spPr>
          <a:xfrm>
            <a:off x="5425333" y="4191377"/>
            <a:ext cx="205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240 million </a:t>
            </a:r>
            <a:r>
              <a:rPr lang="en-US" sz="1600" dirty="0"/>
              <a:t>authors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8313B-B4F7-4857-A076-D7682BC9C761}"/>
              </a:ext>
            </a:extLst>
          </p:cNvPr>
          <p:cNvSpPr txBox="1"/>
          <p:nvPr/>
        </p:nvSpPr>
        <p:spPr>
          <a:xfrm>
            <a:off x="5410200" y="5334000"/>
            <a:ext cx="192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25,512 Institutions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7012C2-FEE0-4069-8DCE-DF0B93DC132D}"/>
              </a:ext>
            </a:extLst>
          </p:cNvPr>
          <p:cNvSpPr txBox="1"/>
          <p:nvPr/>
        </p:nvSpPr>
        <p:spPr>
          <a:xfrm>
            <a:off x="2328192" y="2337852"/>
            <a:ext cx="200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48,728 journals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93EDFD-CC5F-4840-9517-83E5236D7B39}"/>
              </a:ext>
            </a:extLst>
          </p:cNvPr>
          <p:cNvSpPr txBox="1"/>
          <p:nvPr/>
        </p:nvSpPr>
        <p:spPr>
          <a:xfrm>
            <a:off x="6303637" y="2299008"/>
            <a:ext cx="205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4,391 conferences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F551F3-1483-4456-8EFC-77871DF47278}"/>
              </a:ext>
            </a:extLst>
          </p:cNvPr>
          <p:cNvSpPr txBox="1"/>
          <p:nvPr/>
        </p:nvSpPr>
        <p:spPr>
          <a:xfrm>
            <a:off x="5499885" y="1440053"/>
            <a:ext cx="232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664,195 fields of study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85D6B1-224D-4AA6-9349-79A21B1D8B7A}"/>
              </a:ext>
            </a:extLst>
          </p:cNvPr>
          <p:cNvSpPr txBox="1"/>
          <p:nvPr/>
        </p:nvSpPr>
        <p:spPr>
          <a:xfrm>
            <a:off x="6860982" y="3210724"/>
            <a:ext cx="420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219 million </a:t>
            </a:r>
            <a:r>
              <a:rPr lang="en-US" sz="1600" dirty="0"/>
              <a:t>papers/patents/books/preprints</a:t>
            </a:r>
          </a:p>
        </p:txBody>
      </p:sp>
    </p:spTree>
    <p:extLst>
      <p:ext uri="{BB962C8B-B14F-4D97-AF65-F5344CB8AC3E}">
        <p14:creationId xmlns:p14="http://schemas.microsoft.com/office/powerpoint/2010/main" val="260833286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0E95-CF8F-4285-BCE6-3C1D05AB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CDFC-1D16-49B1-ACD2-047D4A7C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10994294" cy="49291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F. Zhang, X Liu, J Tang, Y Dong, P Yao, J Zhang, X Gu, Y Wang, B Shao, R, K. Wang. OAG: Toward Linking Large-scale Heterogeneous Entity Graphs. ACM </a:t>
            </a:r>
            <a:r>
              <a:rPr lang="en-US" sz="1800" b="1" i="1" dirty="0">
                <a:latin typeface="Helvetica Neue" charset="0"/>
                <a:ea typeface="Helvetica Neue" charset="0"/>
                <a:cs typeface="Helvetica Neue" charset="0"/>
              </a:rPr>
              <a:t>KDD 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2019.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Jiezhong Qiu, Yuxiao Dong, Hao Ma, Jian Li, Chi Wang, Kuansan Wang, and Jie Tang. </a:t>
            </a:r>
            <a:r>
              <a:rPr lang="en-US" sz="1800" i="1" dirty="0"/>
              <a:t>NetSMF: Large-Scale Network Embedding as Sparse Matrix Factorization</a:t>
            </a:r>
            <a:r>
              <a:rPr lang="en-US" sz="1800" dirty="0"/>
              <a:t>. </a:t>
            </a:r>
            <a:r>
              <a:rPr lang="en-US" sz="1800" b="1" dirty="0"/>
              <a:t>WWW</a:t>
            </a:r>
            <a:r>
              <a:rPr lang="en-US" sz="1800" dirty="0"/>
              <a:t> 2019.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Jie Zhang, Yuxiao Dong, Yan Wang, Jie Tang, and Ming Ding. </a:t>
            </a:r>
            <a:r>
              <a:rPr lang="en-US" sz="1800" i="1" dirty="0" err="1"/>
              <a:t>ProNE</a:t>
            </a:r>
            <a:r>
              <a:rPr lang="en-US" sz="1800" i="1" dirty="0"/>
              <a:t>: Fast and Scalable Network Representation Learning</a:t>
            </a:r>
            <a:r>
              <a:rPr lang="en-US" sz="1800" dirty="0"/>
              <a:t>. </a:t>
            </a:r>
            <a:r>
              <a:rPr lang="en-US" sz="1800" b="1" dirty="0"/>
              <a:t>IJCAI</a:t>
            </a:r>
            <a:r>
              <a:rPr lang="en-US" sz="1800" dirty="0"/>
              <a:t> 2019.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Jiezhong Qiu, Yuxiao Dong, Hao Ma, Jian Li, Kuansan Wang, and Jie Tang. </a:t>
            </a:r>
            <a:r>
              <a:rPr lang="en-US" sz="1800" i="1" dirty="0"/>
              <a:t>Network Embedding as Matrix Factorization: Unifying </a:t>
            </a:r>
            <a:r>
              <a:rPr lang="en-US" sz="1800" i="1" dirty="0" err="1"/>
              <a:t>DeepWalk</a:t>
            </a:r>
            <a:r>
              <a:rPr lang="en-US" sz="1800" i="1" dirty="0"/>
              <a:t>, LINE, PTE, and node2vec.</a:t>
            </a:r>
            <a:r>
              <a:rPr lang="en-US" sz="1800" dirty="0"/>
              <a:t> </a:t>
            </a:r>
            <a:r>
              <a:rPr lang="en-US" sz="1800" b="1" dirty="0"/>
              <a:t>WSDM</a:t>
            </a:r>
            <a:r>
              <a:rPr lang="en-US" sz="1800" dirty="0"/>
              <a:t> 2018.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Yuxiao Dong, Nitesh V. Chawla, </a:t>
            </a:r>
            <a:r>
              <a:rPr lang="en-US" sz="1800" dirty="0" err="1"/>
              <a:t>Ananthram</a:t>
            </a:r>
            <a:r>
              <a:rPr lang="en-US" sz="1800" dirty="0"/>
              <a:t> Swami. </a:t>
            </a:r>
            <a:r>
              <a:rPr lang="en-US" sz="1800" i="1" dirty="0"/>
              <a:t>metapath2vec: Scalable Representation Learning for Heterogeneous Networks</a:t>
            </a:r>
            <a:r>
              <a:rPr lang="en-US" sz="1800" dirty="0"/>
              <a:t>. </a:t>
            </a:r>
            <a:r>
              <a:rPr lang="en-US" sz="1800" b="1" dirty="0"/>
              <a:t>KDD</a:t>
            </a:r>
            <a:r>
              <a:rPr lang="en-US" sz="1800" dirty="0"/>
              <a:t> 2017.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Yuxiao Dong, Reid A. Johnson, Jian Xu, Nitesh V. Chawla. </a:t>
            </a:r>
            <a:r>
              <a:rPr lang="en-US" sz="1800" i="1" dirty="0"/>
              <a:t>Structural Diversity and Homophily: A Study Across More Than One Hundred Big Networks. </a:t>
            </a:r>
            <a:r>
              <a:rPr lang="en-US" sz="1800" b="1" dirty="0"/>
              <a:t>KDD</a:t>
            </a:r>
            <a:r>
              <a:rPr lang="en-US" sz="1800" dirty="0"/>
              <a:t> 2017.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Yuxiao Dong, Reid A. Johnson, Nitesh V. Chawla. </a:t>
            </a:r>
            <a:r>
              <a:rPr lang="en-US" sz="1800" i="1" dirty="0"/>
              <a:t>Will This Paper Increase Your h-index? Scientific Impact Prediction.</a:t>
            </a:r>
            <a:r>
              <a:rPr lang="en-US" sz="1800" dirty="0"/>
              <a:t> </a:t>
            </a:r>
            <a:r>
              <a:rPr lang="en-US" sz="1800" b="1" dirty="0"/>
              <a:t>WSDM</a:t>
            </a:r>
            <a:r>
              <a:rPr lang="en-US" sz="1800" dirty="0"/>
              <a:t> 2015. 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844420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0E95-CF8F-4285-BCE6-3C1D05AB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2743200"/>
            <a:ext cx="11523784" cy="79216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80267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084320" y="5848502"/>
            <a:ext cx="6492240" cy="731520"/>
            <a:chOff x="2895600" y="5448300"/>
            <a:chExt cx="5257800" cy="5324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5477256"/>
              <a:ext cx="2514600" cy="5035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5448300"/>
              <a:ext cx="2743200" cy="516880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40" y="1371600"/>
            <a:ext cx="6905040" cy="42814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9530" y="5695129"/>
            <a:ext cx="4969412" cy="792162"/>
          </a:xfrm>
        </p:spPr>
        <p:txBody>
          <a:bodyPr/>
          <a:lstStyle/>
          <a:p>
            <a:r>
              <a:rPr lang="en-US" sz="2000" dirty="0"/>
              <a:t>Machine Learning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8880" y="5806440"/>
            <a:ext cx="1188720" cy="54864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6240" y="5834026"/>
            <a:ext cx="1005840" cy="548640"/>
          </a:xfrm>
          <a:prstGeom prst="rect">
            <a:avLst/>
          </a:prstGeom>
          <a:noFill/>
          <a:ln w="22225">
            <a:solidFill>
              <a:srgbClr val="FF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70720" y="5834026"/>
            <a:ext cx="1005840" cy="54864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81406" y="6611879"/>
            <a:ext cx="43709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latin typeface="Times New Roman" charset="0"/>
                <a:ea typeface="Times New Roman" charset="0"/>
                <a:cs typeface="Times New Roman" charset="0"/>
              </a:rPr>
              <a:t>Code is available at: http://arnetminer.org/demographic 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7" t="15910" r="32306" b="8332"/>
          <a:stretch/>
        </p:blipFill>
        <p:spPr>
          <a:xfrm>
            <a:off x="2479548" y="2667000"/>
            <a:ext cx="1635252" cy="2209800"/>
          </a:xfrm>
          <a:prstGeom prst="rect">
            <a:avLst/>
          </a:prstGeom>
        </p:spPr>
      </p:pic>
      <p:sp>
        <p:nvSpPr>
          <p:cNvPr id="34" name="Title 2">
            <a:extLst>
              <a:ext uri="{FF2B5EF4-FFF2-40B4-BE49-F238E27FC236}">
                <a16:creationId xmlns:a16="http://schemas.microsoft.com/office/drawing/2014/main" id="{04300381-A48C-4BEF-B2D6-2BFF3396991D}"/>
              </a:ext>
            </a:extLst>
          </p:cNvPr>
          <p:cNvSpPr txBox="1">
            <a:spLocks/>
          </p:cNvSpPr>
          <p:nvPr/>
        </p:nvSpPr>
        <p:spPr bwMode="auto">
          <a:xfrm>
            <a:off x="334109" y="188913"/>
            <a:ext cx="1152378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600" kern="0" dirty="0"/>
              <a:t>Example 4: Inferring User</a:t>
            </a:r>
            <a:r>
              <a:rPr lang="zh-CN" altLang="en-US" sz="3600" kern="0" dirty="0"/>
              <a:t> </a:t>
            </a:r>
            <a:r>
              <a:rPr lang="en-US" altLang="zh-CN" sz="3600" kern="0" dirty="0"/>
              <a:t>Demographics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71342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32381</TotalTime>
  <Words>2950</Words>
  <Application>Microsoft Macintosh PowerPoint</Application>
  <PresentationFormat>Widescreen</PresentationFormat>
  <Paragraphs>620</Paragraphs>
  <Slides>85</Slides>
  <Notes>68</Notes>
  <HiddenSlides>9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107" baseType="lpstr">
      <vt:lpstr>Aharoni</vt:lpstr>
      <vt:lpstr>Arial Nova</vt:lpstr>
      <vt:lpstr>等线 Light</vt:lpstr>
      <vt:lpstr>Galaxie Polaris Condensed Bold</vt:lpstr>
      <vt:lpstr>HelveticaNeueLT Pro 45 Lt</vt:lpstr>
      <vt:lpstr>微软雅黑</vt:lpstr>
      <vt:lpstr>MS PGothic</vt:lpstr>
      <vt:lpstr>NimbusRomNo9L-Regu</vt:lpstr>
      <vt:lpstr>Open Sans</vt:lpstr>
      <vt:lpstr>黑体</vt:lpstr>
      <vt:lpstr>宋体</vt:lpstr>
      <vt:lpstr>STHeitiSC-Light</vt:lpstr>
      <vt:lpstr>Arial</vt:lpstr>
      <vt:lpstr>Calibri</vt:lpstr>
      <vt:lpstr>Calibri Light</vt:lpstr>
      <vt:lpstr>Cambria Math</vt:lpstr>
      <vt:lpstr>Courier New</vt:lpstr>
      <vt:lpstr>Helvetica Neue</vt:lpstr>
      <vt:lpstr>Times New Roman</vt:lpstr>
      <vt:lpstr>Wingdings</vt:lpstr>
      <vt:lpstr>Custom Design</vt:lpstr>
      <vt:lpstr>jie</vt:lpstr>
      <vt:lpstr>PowerPoint Presentation</vt:lpstr>
      <vt:lpstr>Microsoft Academic Graph</vt:lpstr>
      <vt:lpstr>Example 1: Inferring Entities’ Research Topics</vt:lpstr>
      <vt:lpstr>Example 2: Inferring Scholars’ Future Impact</vt:lpstr>
      <vt:lpstr>Example 3: Inferring Future Collaboration</vt:lpstr>
      <vt:lpstr>Example 3: Inferring Future Collaboration</vt:lpstr>
      <vt:lpstr>Example 4: Inferring User Demographics</vt:lpstr>
      <vt:lpstr>Lots of Structural Features</vt:lpstr>
      <vt:lpstr>Machine Learning Model</vt:lpstr>
      <vt:lpstr>The network mining paradigm</vt:lpstr>
      <vt:lpstr>Representation learning for networks</vt:lpstr>
      <vt:lpstr>Network Embedding</vt:lpstr>
      <vt:lpstr>Word embedding in NLP</vt:lpstr>
      <vt:lpstr>Network embedding</vt:lpstr>
      <vt:lpstr>Network embedding: DeepWalk</vt:lpstr>
      <vt:lpstr>Distributional Hypothesis of Harris</vt:lpstr>
      <vt:lpstr>The main idea behind</vt:lpstr>
      <vt:lpstr>Network embedding: DeepWalk</vt:lpstr>
      <vt:lpstr>Random Walk Strategies</vt:lpstr>
      <vt:lpstr>node2vec</vt:lpstr>
      <vt:lpstr>Heterogeneous graph embedding: metapath2vec</vt:lpstr>
      <vt:lpstr>Application: Embedding Heterogeneous Academic Graph</vt:lpstr>
      <vt:lpstr>Application 1: Related Venues</vt:lpstr>
      <vt:lpstr>Application 2: Similarity Search (Institution)</vt:lpstr>
      <vt:lpstr>Network Embedding</vt:lpstr>
      <vt:lpstr>PowerPoint Presentation</vt:lpstr>
      <vt:lpstr>Network embedding as matrix factorization: unifying deepwalk, line, pte, and node2vec </vt:lpstr>
      <vt:lpstr>Unifying DeepWalk, LINE, PTE, &amp; node2vec as Matrix Factorization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Understanding random walk + skip gram</vt:lpstr>
      <vt:lpstr>Unifying DeepWalk, LINE, PTE, &amp; node2vec as Matrix Factorization</vt:lpstr>
      <vt:lpstr>PowerPoint Presentation</vt:lpstr>
      <vt:lpstr>NetMF: explicitly factorizing the DW matrix</vt:lpstr>
      <vt:lpstr>PowerPoint Presentation</vt:lpstr>
      <vt:lpstr>NetMF</vt:lpstr>
      <vt:lpstr>NetMF for a small window size T</vt:lpstr>
      <vt:lpstr>Experimental Setup</vt:lpstr>
      <vt:lpstr>Experimental Results</vt:lpstr>
      <vt:lpstr>Network Embedding</vt:lpstr>
      <vt:lpstr>Challenges </vt:lpstr>
      <vt:lpstr>NetMF</vt:lpstr>
      <vt:lpstr>NetSMF--Sparse</vt:lpstr>
      <vt:lpstr>Fast &amp; Large-Scale  Network Representation Learning</vt:lpstr>
      <vt:lpstr>Sparsify S</vt:lpstr>
      <vt:lpstr>Sparsify S</vt:lpstr>
      <vt:lpstr>Sparsify S</vt:lpstr>
      <vt:lpstr>Sparsify S</vt:lpstr>
      <vt:lpstr>NetSMF --- Sparse</vt:lpstr>
      <vt:lpstr>NetSMF --- Sparse</vt:lpstr>
      <vt:lpstr>NetSMF --- Sparse</vt:lpstr>
      <vt:lpstr>PowerPoint Presentation</vt:lpstr>
      <vt:lpstr>NetSMF---bounded approximation error</vt:lpstr>
      <vt:lpstr>PowerPoint Presentation</vt:lpstr>
      <vt:lpstr>PowerPoint Presentation</vt:lpstr>
      <vt:lpstr>PowerPoint Presentation</vt:lpstr>
      <vt:lpstr>PowerPoint Presentation</vt:lpstr>
      <vt:lpstr>Network Embedding</vt:lpstr>
      <vt:lpstr>Much More Fast and Scalable Network Representation Learning</vt:lpstr>
      <vt:lpstr>Network Embedding</vt:lpstr>
      <vt:lpstr>ProNE: More fast &amp; scalable network embedding</vt:lpstr>
      <vt:lpstr>Embedding enhancement via spectral propagation </vt:lpstr>
      <vt:lpstr>Chebyshev Expansion for Efficiency</vt:lpstr>
      <vt:lpstr>Efficiency</vt:lpstr>
      <vt:lpstr>Efficiency</vt:lpstr>
      <vt:lpstr>Scalability &amp; Effectiveness</vt:lpstr>
      <vt:lpstr>Efficiency</vt:lpstr>
      <vt:lpstr>Effectiveness</vt:lpstr>
      <vt:lpstr>Embedding enhancement</vt:lpstr>
      <vt:lpstr>A general embedding enhancement framework</vt:lpstr>
      <vt:lpstr>Network Embedding</vt:lpstr>
      <vt:lpstr>Tutorials &amp; Open Data</vt:lpstr>
      <vt:lpstr>Microsoft Academic Graph</vt:lpstr>
      <vt:lpstr>References</vt:lpstr>
      <vt:lpstr>Thank you!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Dong Eric</cp:lastModifiedBy>
  <cp:revision>2149</cp:revision>
  <cp:lastPrinted>2016-02-19T17:02:44Z</cp:lastPrinted>
  <dcterms:created xsi:type="dcterms:W3CDTF">1601-01-01T00:00:00Z</dcterms:created>
  <dcterms:modified xsi:type="dcterms:W3CDTF">2019-06-17T05:03:07Z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yuxdong@microsoft.com</vt:lpwstr>
  </property>
  <property fmtid="{D5CDD505-2E9C-101B-9397-08002B2CF9AE}" pid="6" name="MSIP_Label_f42aa342-8706-4288-bd11-ebb85995028c_SetDate">
    <vt:lpwstr>2019-05-11T17:21:35.7845709Z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871bb03f-9de2-4caf-bac2-8c8fff3ea45d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